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4"/>
  </p:notesMasterIdLst>
  <p:handoutMasterIdLst>
    <p:handoutMasterId r:id="rId45"/>
  </p:handoutMasterIdLst>
  <p:sldIdLst>
    <p:sldId id="410" r:id="rId5"/>
    <p:sldId id="383" r:id="rId6"/>
    <p:sldId id="422" r:id="rId7"/>
    <p:sldId id="409" r:id="rId8"/>
    <p:sldId id="389" r:id="rId9"/>
    <p:sldId id="421" r:id="rId10"/>
    <p:sldId id="391" r:id="rId11"/>
    <p:sldId id="412" r:id="rId12"/>
    <p:sldId id="408" r:id="rId13"/>
    <p:sldId id="424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23" r:id="rId23"/>
    <p:sldId id="426" r:id="rId24"/>
    <p:sldId id="427" r:id="rId25"/>
    <p:sldId id="428" r:id="rId26"/>
    <p:sldId id="429" r:id="rId27"/>
    <p:sldId id="431" r:id="rId28"/>
    <p:sldId id="433" r:id="rId29"/>
    <p:sldId id="432" r:id="rId30"/>
    <p:sldId id="434" r:id="rId31"/>
    <p:sldId id="435" r:id="rId32"/>
    <p:sldId id="436" r:id="rId33"/>
    <p:sldId id="437" r:id="rId34"/>
    <p:sldId id="438" r:id="rId35"/>
    <p:sldId id="439" r:id="rId36"/>
    <p:sldId id="440" r:id="rId37"/>
    <p:sldId id="404" r:id="rId38"/>
    <p:sldId id="406" r:id="rId39"/>
    <p:sldId id="441" r:id="rId40"/>
    <p:sldId id="442" r:id="rId41"/>
    <p:sldId id="443" r:id="rId42"/>
    <p:sldId id="398" r:id="rId4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7" autoAdjust="0"/>
    <p:restoredTop sz="96327" autoAdjust="0"/>
  </p:normalViewPr>
  <p:slideViewPr>
    <p:cSldViewPr snapToGrid="0">
      <p:cViewPr varScale="1">
        <p:scale>
          <a:sx n="96" d="100"/>
          <a:sy n="96" d="100"/>
        </p:scale>
        <p:origin x="78" y="5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F32C39B4-1C2F-46CB-8CDC-53823627074F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2024/9/8</a:t>
            </a:fld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E2C230DF-5933-439D-898F-38E9AC9BA688}" type="slidenum">
              <a:rPr 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眉占位符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526AB7C-14EB-4F76-BC62-F231A270ACC9}" type="datetime1">
              <a:rPr lang="en-US" altLang="zh-CN" smtClean="0"/>
              <a:pPr/>
              <a:t>9/8/2024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9C7E07-3C67-C64C-8DA0-0404F6303970}" type="slidenum">
              <a:rPr lang="en-US" altLang="zh-CN" noProof="0" smtClean="0"/>
              <a:pPr/>
              <a:t>‹#›</a:t>
            </a:fld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zh-CN" smtClean="0"/>
              <a:t>1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10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938276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11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41698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12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07148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13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25199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14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14188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15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87638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16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857970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17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13575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18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33498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19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09396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093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62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104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429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432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898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566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471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177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98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74908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365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114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566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513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34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35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36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716588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873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38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209160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39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4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5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6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51206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7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8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1119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A89C7E07-3C67-C64C-8DA0-0404F6303970}" type="slidenum">
              <a:rPr lang="en-US" altLang="zh-CN" smtClean="0"/>
              <a:t>9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rmAutofit/>
          </a:bodyPr>
          <a:lstStyle>
            <a:lvl1pPr algn="l">
              <a:lnSpc>
                <a:spcPct val="80000"/>
              </a:lnSpc>
              <a:defRPr lang="zh-CN" sz="6000" b="1" i="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任意多边形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" name="任意多边形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2" name="任意多边形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和表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任意多边形(F)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5" name="任意多边形(F)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7" name="任意多边形(F)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两栏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任意多边形(F)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3" name="任意多边形(F)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4" name="任意多边形(F)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9" name="表格占位符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94360" y="2628629"/>
            <a:ext cx="10972800" cy="3636740"/>
          </a:xfrm>
        </p:spPr>
        <p:txBody>
          <a:bodyPr rtlCol="0">
            <a:normAutofit/>
          </a:bodyPr>
          <a:lstStyle>
            <a:lvl1pPr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单击图标以添加表格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rmAutofit/>
          </a:bodyPr>
          <a:lstStyle>
            <a:lvl1pPr algn="l">
              <a:lnSpc>
                <a:spcPct val="80000"/>
              </a:lnSpc>
              <a:defRPr lang="zh-CN" sz="6000" b="1" i="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任意多边形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" name="任意多边形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2" name="任意多边形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8" name="文本占位符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rmAutofit/>
          </a:bodyPr>
          <a:lstStyle>
            <a:lvl1pPr marL="0" indent="0">
              <a:buNone/>
              <a:defRPr lang="zh-CN" sz="2400" b="1" i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zh-CN" sz="4000"/>
            </a:lvl2pPr>
            <a:lvl3pPr>
              <a:defRPr lang="zh-CN" sz="4000"/>
            </a:lvl3pPr>
            <a:lvl4pPr>
              <a:defRPr lang="zh-CN" sz="4000"/>
            </a:lvl4pPr>
            <a:lvl5pPr>
              <a:defRPr lang="zh-CN" sz="4000"/>
            </a:lvl5pPr>
          </a:lstStyle>
          <a:p>
            <a:pPr lvl="0" rtl="0"/>
            <a:r>
              <a:rPr lang="zh-CN" dirty="0"/>
              <a:t>单击此处添加文本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​​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自选图形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" name="任意多边形(F)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9" name="任意多边形(F)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" name="任意多边形(F)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" name="任意多边形(F)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zh-CN" sz="2400" b="1" i="0" kern="1200" dirty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indent="-283464">
              <a:spcBef>
                <a:spcPts val="6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3" name="灯片编号占位符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2" name="日期占位符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rmAutofit/>
          </a:bodyPr>
          <a:lstStyle>
            <a:lvl1pPr marL="0" indent="0" algn="ctr">
              <a:buNone/>
              <a:defRPr lang="zh-CN"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单击图标以添加图片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6000" b="1" i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rmAutofit/>
          </a:bodyPr>
          <a:lstStyle>
            <a:lvl1pPr algn="l">
              <a:lnSpc>
                <a:spcPct val="80000"/>
              </a:lnSpc>
              <a:defRPr lang="zh-CN" sz="6000" b="1" i="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单击此处添加标题 </a:t>
            </a: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单击图标以添加图片</a:t>
            </a:r>
          </a:p>
        </p:txBody>
      </p:sp>
      <p:sp>
        <p:nvSpPr>
          <p:cNvPr id="18" name="文本占位符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rmAutofit/>
          </a:bodyPr>
          <a:lstStyle>
            <a:lvl1pPr marL="0" indent="0">
              <a:buNone/>
              <a:defRPr lang="zh-CN" sz="2400" b="1" i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zh-CN" sz="4000"/>
            </a:lvl2pPr>
            <a:lvl3pPr>
              <a:defRPr lang="zh-CN" sz="4000"/>
            </a:lvl3pPr>
            <a:lvl4pPr>
              <a:defRPr lang="zh-CN" sz="4000"/>
            </a:lvl4pPr>
            <a:lvl5pPr>
              <a:defRPr lang="zh-CN" sz="4000"/>
            </a:lvl5pPr>
          </a:lstStyle>
          <a:p>
            <a:pPr lvl="0" rtl="0"/>
            <a:r>
              <a:rPr lang="zh-CN"/>
              <a:t>单击此处添加文本</a:t>
            </a:r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汇总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组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任意多边形(F)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2" name="任意多边形(F)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3" name="任意多边形(F)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32" name="标题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rmAutofit/>
          </a:bodyPr>
          <a:lstStyle>
            <a:lvl1pPr algn="l">
              <a:lnSpc>
                <a:spcPct val="80000"/>
              </a:lnSpc>
              <a:defRPr lang="zh-CN" sz="6000" b="1" i="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任意多边形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" name="任意多边形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2" name="任意多边形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占位符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rmAutofit/>
          </a:bodyPr>
          <a:lstStyle>
            <a:lvl1pPr marL="0" indent="0">
              <a:buNone/>
              <a:defRPr lang="zh-CN" sz="2400" b="1" i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zh-CN" sz="4000"/>
            </a:lvl2pPr>
            <a:lvl3pPr>
              <a:defRPr lang="zh-CN" sz="4000"/>
            </a:lvl3pPr>
            <a:lvl4pPr>
              <a:defRPr lang="zh-CN" sz="4000"/>
            </a:lvl4pPr>
            <a:lvl5pPr>
              <a:defRPr lang="zh-CN" sz="4000"/>
            </a:lvl5pPr>
          </a:lstStyle>
          <a:p>
            <a:pPr lvl="0" rtl="0"/>
            <a:r>
              <a:rPr lang="zh-CN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两栏内容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任意多边形(F)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3" name="任意多边形(F)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4" name="任意多边形(F)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83464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59436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82296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00584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83464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54864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82296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00584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自选图形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3" name="任意多边形(F)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4" name="任意多边形(F)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8" name="任意多边形(F)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9" name="任意多边形(F)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spcBef>
                <a:spcPts val="1800"/>
              </a:spcBef>
              <a:buFont typeface="+mj-lt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zh-CN" sz="2000"/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endParaRPr lang="zh-CN" dirty="0"/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83464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54864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82296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005840"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内容和图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lang="zh-CN"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单击此处添加标题 </a:t>
            </a:r>
          </a:p>
        </p:txBody>
      </p:sp>
      <p:sp>
        <p:nvSpPr>
          <p:cNvPr id="3" name="内容占位符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-283464">
              <a:spcBef>
                <a:spcPts val="1800"/>
              </a:spcBef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dirty="0"/>
              <a:t>单击图标以添加图片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12" name="标题占位符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0" name="日期占位符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zh-CN" sz="11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>
              <a:ea typeface="Microsoft YaHei UI" panose="020B0503020204020204" pitchFamily="34" charset="-122"/>
            </a:endParaRPr>
          </a:p>
        </p:txBody>
      </p:sp>
      <p:sp>
        <p:nvSpPr>
          <p:cNvPr id="32" name="幻灯片编号占位符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zh-CN" sz="11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zh-CN" sz="4400" b="1" i="0" kern="1200" spc="10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2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4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0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308" y="411479"/>
            <a:ext cx="7940996" cy="329184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基于</a:t>
            </a:r>
            <a:r>
              <a:rPr lang="en-US" altLang="zh-CN" dirty="0"/>
              <a:t>STM32F407</a:t>
            </a:r>
            <a:r>
              <a:rPr lang="zh-CN" altLang="en-US" dirty="0"/>
              <a:t>的简单无人机及遥控设备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543004"/>
            <a:ext cx="3801484" cy="454671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2000" dirty="0" err="1"/>
              <a:t>Task_Management</a:t>
            </a:r>
            <a:r>
              <a:rPr lang="en-US" altLang="zh-CN" sz="2000" dirty="0"/>
              <a:t>();</a:t>
            </a:r>
            <a:endParaRPr lang="zh-CN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4A6E1EB-AEC1-688A-BD8B-EC50DC46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917245" cy="6013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6432A6-55FE-1D59-40F0-B9C3A15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5" r="-1"/>
          <a:stretch/>
        </p:blipFill>
        <p:spPr>
          <a:xfrm>
            <a:off x="0" y="580227"/>
            <a:ext cx="6137189" cy="11104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F2CB50-4FB5-60A2-C1CE-53C38374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725" y="1274084"/>
            <a:ext cx="6318422" cy="55839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AF40E54-2D68-100A-FF14-0FE4BA1369C0}"/>
              </a:ext>
            </a:extLst>
          </p:cNvPr>
          <p:cNvSpPr txBox="1"/>
          <p:nvPr/>
        </p:nvSpPr>
        <p:spPr>
          <a:xfrm>
            <a:off x="5310231" y="5192785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失联或不允许起飞挂起任务②③</a:t>
            </a:r>
          </a:p>
        </p:txBody>
      </p:sp>
    </p:spTree>
    <p:extLst>
      <p:ext uri="{BB962C8B-B14F-4D97-AF65-F5344CB8AC3E}">
        <p14:creationId xmlns:p14="http://schemas.microsoft.com/office/powerpoint/2010/main" val="39034927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3" y="220321"/>
            <a:ext cx="3854072" cy="1865967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algn="ctr" rtl="0"/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</a:rPr>
              <a:t>RadioLink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  <a:t>();</a:t>
            </a:r>
            <a:b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②</a:t>
            </a:r>
            <a:endParaRPr lang="zh-CN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AC96F33-DC8B-98F1-9959-F9F202FA4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264" y="2270441"/>
            <a:ext cx="4853471" cy="30174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DBBE65-06A4-BDDC-0FA7-0AC053A0ED7F}"/>
              </a:ext>
            </a:extLst>
          </p:cNvPr>
          <p:cNvSpPr txBox="1"/>
          <p:nvPr/>
        </p:nvSpPr>
        <p:spPr>
          <a:xfrm>
            <a:off x="6530042" y="3900132"/>
            <a:ext cx="398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队列取报文并发送记录失败或其他</a:t>
            </a:r>
          </a:p>
        </p:txBody>
      </p:sp>
    </p:spTree>
    <p:extLst>
      <p:ext uri="{BB962C8B-B14F-4D97-AF65-F5344CB8AC3E}">
        <p14:creationId xmlns:p14="http://schemas.microsoft.com/office/powerpoint/2010/main" val="75859904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543004"/>
            <a:ext cx="3801484" cy="454671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2000" dirty="0" err="1"/>
              <a:t>radiolinkTask</a:t>
            </a:r>
            <a:r>
              <a:rPr lang="en-US" altLang="zh-CN" sz="2000" dirty="0"/>
              <a:t>();</a:t>
            </a:r>
            <a:endParaRPr lang="zh-CN" sz="2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8E5E128-DEA2-79B5-8DA3-D4D9CACE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043" y="1351813"/>
            <a:ext cx="7479957" cy="55061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6D9A45-A8F0-35D0-25CF-CB4BB6F54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130378" cy="6452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960DAD-7290-02BE-112D-4998EFE2F6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55" r="-1"/>
          <a:stretch/>
        </p:blipFill>
        <p:spPr>
          <a:xfrm>
            <a:off x="0" y="601653"/>
            <a:ext cx="4712043" cy="85258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AB2900A-A3DE-C44B-9C8C-7EBC73D36D9C}"/>
              </a:ext>
            </a:extLst>
          </p:cNvPr>
          <p:cNvSpPr txBox="1"/>
          <p:nvPr/>
        </p:nvSpPr>
        <p:spPr>
          <a:xfrm>
            <a:off x="7191632" y="2084174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失败次数、总次数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938981-26BC-A5C0-BC33-3C0EF97DEF21}"/>
              </a:ext>
            </a:extLst>
          </p:cNvPr>
          <p:cNvSpPr txBox="1"/>
          <p:nvPr/>
        </p:nvSpPr>
        <p:spPr>
          <a:xfrm>
            <a:off x="8110151" y="4471087"/>
            <a:ext cx="351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队列取不到报文发送</a:t>
            </a:r>
            <a:r>
              <a:rPr lang="en-US" altLang="zh-CN" dirty="0" err="1">
                <a:solidFill>
                  <a:schemeClr val="bg1"/>
                </a:solidFill>
              </a:rPr>
              <a:t>pack_error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8381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4373056" cy="1865967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</a:rPr>
              <a:t>CommanderSend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  <a:t>();</a:t>
            </a:r>
            <a:endParaRPr lang="zh-CN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8626D36-C3B6-0D78-CB50-AAF52920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7" b="1617"/>
          <a:stretch/>
        </p:blipFill>
        <p:spPr>
          <a:xfrm>
            <a:off x="3417284" y="2470590"/>
            <a:ext cx="5357432" cy="28590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B0AEDC-D15D-D1D7-12B3-7D394BBAEF24}"/>
              </a:ext>
            </a:extLst>
          </p:cNvPr>
          <p:cNvSpPr txBox="1"/>
          <p:nvPr/>
        </p:nvSpPr>
        <p:spPr>
          <a:xfrm>
            <a:off x="7035113" y="3990950"/>
            <a:ext cx="359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处理</a:t>
            </a:r>
            <a:r>
              <a:rPr lang="en-US" altLang="zh-CN" dirty="0">
                <a:solidFill>
                  <a:schemeClr val="bg1"/>
                </a:solidFill>
              </a:rPr>
              <a:t>ADC</a:t>
            </a:r>
            <a:r>
              <a:rPr lang="zh-CN" altLang="en-US" dirty="0">
                <a:solidFill>
                  <a:schemeClr val="bg1"/>
                </a:solidFill>
              </a:rPr>
              <a:t>组成报文发入队列</a:t>
            </a:r>
          </a:p>
        </p:txBody>
      </p:sp>
    </p:spTree>
    <p:extLst>
      <p:ext uri="{BB962C8B-B14F-4D97-AF65-F5344CB8AC3E}">
        <p14:creationId xmlns:p14="http://schemas.microsoft.com/office/powerpoint/2010/main" val="6925300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543004"/>
            <a:ext cx="3801484" cy="454671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2000" dirty="0" err="1"/>
              <a:t>commanderTask</a:t>
            </a:r>
            <a:r>
              <a:rPr lang="en-US" altLang="zh-CN" sz="2000" dirty="0"/>
              <a:t>();</a:t>
            </a:r>
            <a:endParaRPr 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6D9A45-A8F0-35D0-25CF-CB4BB6F5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30378" cy="6452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960DAD-7290-02BE-112D-4998EFE2F6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5" r="-1"/>
          <a:stretch/>
        </p:blipFill>
        <p:spPr>
          <a:xfrm>
            <a:off x="0" y="601653"/>
            <a:ext cx="6137189" cy="11104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F67CA3-9DF4-2E0C-F879-0BDC9F6E0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892" y="1543004"/>
            <a:ext cx="8713108" cy="53149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7FF3D6-0173-DA86-ECCE-E719C8DB0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82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1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8505"/>
            <a:ext cx="3885361" cy="454671"/>
          </a:xfrm>
        </p:spPr>
        <p:txBody>
          <a:bodyPr rtlCol="0">
            <a:normAutofit fontScale="90000"/>
          </a:bodyPr>
          <a:lstStyle>
            <a:defPPr>
              <a:defRPr lang="zh-CN"/>
            </a:defPPr>
          </a:lstStyle>
          <a:p>
            <a:pPr rtl="0"/>
            <a:r>
              <a:rPr lang="en-US" altLang="zh-CN" sz="2000" dirty="0"/>
              <a:t>getJoystick1Dir(uint8_t mode);</a:t>
            </a:r>
            <a:endParaRPr 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A1A176-D41B-00AD-C46A-E945C711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492" y="1543004"/>
            <a:ext cx="3957398" cy="5314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969BC2-57FF-80E7-EFDF-141E9B71E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21" y="1543004"/>
            <a:ext cx="4121972" cy="53149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6703C1-4E69-5F63-5631-652DA31B7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823"/>
            <a:ext cx="2495301" cy="20338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AAEAA0-5B09-B336-C637-A213BDF2DFD6}"/>
              </a:ext>
            </a:extLst>
          </p:cNvPr>
          <p:cNvSpPr txBox="1"/>
          <p:nvPr/>
        </p:nvSpPr>
        <p:spPr>
          <a:xfrm>
            <a:off x="4219662" y="612396"/>
            <a:ext cx="394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获得左右遥感朝向编入报文第二位</a:t>
            </a:r>
          </a:p>
        </p:txBody>
      </p:sp>
    </p:spTree>
    <p:extLst>
      <p:ext uri="{BB962C8B-B14F-4D97-AF65-F5344CB8AC3E}">
        <p14:creationId xmlns:p14="http://schemas.microsoft.com/office/powerpoint/2010/main" val="354110275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1543004"/>
            <a:ext cx="7355155" cy="454671"/>
          </a:xfrm>
        </p:spPr>
        <p:txBody>
          <a:bodyPr rtlCol="0">
            <a:normAutofit fontScale="90000"/>
          </a:bodyPr>
          <a:lstStyle>
            <a:defPPr>
              <a:defRPr lang="zh-CN"/>
            </a:defPPr>
          </a:lstStyle>
          <a:p>
            <a:pPr rtl="0"/>
            <a:r>
              <a:rPr lang="en-US" altLang="zh-CN" sz="2000" dirty="0" err="1"/>
              <a:t>Packdata</a:t>
            </a:r>
            <a:r>
              <a:rPr lang="en-US" altLang="zh-CN" sz="2000" dirty="0"/>
              <a:t>(uint8_t PACK_START,uint8_t PACK_ADDITION)();</a:t>
            </a:r>
            <a:endParaRPr 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F3C97A-C60D-62C7-510E-1F7A187CC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49" y="0"/>
            <a:ext cx="10561151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E64BC0-E0EA-EBA2-AD5E-FDD4073958DF}"/>
              </a:ext>
            </a:extLst>
          </p:cNvPr>
          <p:cNvSpPr txBox="1"/>
          <p:nvPr/>
        </p:nvSpPr>
        <p:spPr>
          <a:xfrm>
            <a:off x="5511114" y="199767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形成报文并进入队列</a:t>
            </a:r>
          </a:p>
        </p:txBody>
      </p:sp>
    </p:spTree>
    <p:extLst>
      <p:ext uri="{BB962C8B-B14F-4D97-AF65-F5344CB8AC3E}">
        <p14:creationId xmlns:p14="http://schemas.microsoft.com/office/powerpoint/2010/main" val="3792082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1543004"/>
            <a:ext cx="7355155" cy="454671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r>
              <a:rPr lang="en-US" altLang="zh-CN" sz="2000" dirty="0" err="1"/>
              <a:t>radiolinkSendPacketBlocking</a:t>
            </a:r>
            <a:r>
              <a:rPr lang="en-US" altLang="zh-CN" sz="2000" dirty="0"/>
              <a:t>(const uint8_t *p);</a:t>
            </a:r>
            <a:endParaRPr 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9C58E7-14C6-A21F-854B-7333DFB8F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" y="2606521"/>
            <a:ext cx="7314026" cy="2708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49D072-560A-596B-4777-39FBF349DB25}"/>
              </a:ext>
            </a:extLst>
          </p:cNvPr>
          <p:cNvSpPr txBox="1"/>
          <p:nvPr/>
        </p:nvSpPr>
        <p:spPr>
          <a:xfrm>
            <a:off x="3846443" y="1152939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报文入队列、出队列，检测所传指针非空</a:t>
            </a:r>
          </a:p>
        </p:txBody>
      </p:sp>
    </p:spTree>
    <p:extLst>
      <p:ext uri="{BB962C8B-B14F-4D97-AF65-F5344CB8AC3E}">
        <p14:creationId xmlns:p14="http://schemas.microsoft.com/office/powerpoint/2010/main" val="23112853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1543004"/>
            <a:ext cx="7355155" cy="454671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r>
              <a:rPr lang="en-US" altLang="zh-CN" sz="2000" dirty="0" err="1"/>
              <a:t>HAL_GPIO_EXTI_Callback</a:t>
            </a:r>
            <a:r>
              <a:rPr lang="en-US" altLang="zh-CN" sz="2000" dirty="0"/>
              <a:t>(uint16_t </a:t>
            </a:r>
            <a:r>
              <a:rPr lang="en-US" altLang="zh-CN" sz="2000" dirty="0" err="1"/>
              <a:t>GPIO_Pin</a:t>
            </a:r>
            <a:r>
              <a:rPr lang="en-US" altLang="zh-CN" sz="2000" dirty="0"/>
              <a:t>);</a:t>
            </a:r>
            <a:endParaRPr 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1261CD-C70A-1AC6-ECF3-3A5EAAE59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" y="2568070"/>
            <a:ext cx="5363323" cy="29245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1844E5-4D98-AB5B-4487-62DD092D95B5}"/>
              </a:ext>
            </a:extLst>
          </p:cNvPr>
          <p:cNvSpPr txBox="1"/>
          <p:nvPr/>
        </p:nvSpPr>
        <p:spPr>
          <a:xfrm>
            <a:off x="3764692" y="3369276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//IRQ</a:t>
            </a:r>
            <a:r>
              <a:rPr lang="zh-CN" altLang="en-US" dirty="0">
                <a:solidFill>
                  <a:schemeClr val="bg1"/>
                </a:solidFill>
              </a:rPr>
              <a:t>中断产生释放信号量可以读取报文和状态寄存器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94D718-8167-1501-DB2D-EF5810A5A238}"/>
              </a:ext>
            </a:extLst>
          </p:cNvPr>
          <p:cNvSpPr txBox="1"/>
          <p:nvPr/>
        </p:nvSpPr>
        <p:spPr>
          <a:xfrm>
            <a:off x="3834713" y="4925543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按键中断，中断内发出报文</a:t>
            </a:r>
          </a:p>
        </p:txBody>
      </p:sp>
    </p:spTree>
    <p:extLst>
      <p:ext uri="{BB962C8B-B14F-4D97-AF65-F5344CB8AC3E}">
        <p14:creationId xmlns:p14="http://schemas.microsoft.com/office/powerpoint/2010/main" val="393760473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308" y="411479"/>
            <a:ext cx="7940996" cy="329184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基于</a:t>
            </a:r>
            <a:r>
              <a:rPr lang="en-US" altLang="zh-CN" dirty="0"/>
              <a:t>STM32F407</a:t>
            </a:r>
            <a:r>
              <a:rPr lang="zh-CN" altLang="en-US" dirty="0"/>
              <a:t>的无人机设备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20874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内容</a:t>
            </a:r>
            <a:endParaRPr 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基于</a:t>
            </a:r>
            <a:r>
              <a:rPr lang="en-US" altLang="zh-CN" dirty="0"/>
              <a:t>F103</a:t>
            </a:r>
            <a:r>
              <a:rPr lang="zh-CN" altLang="en-US" dirty="0"/>
              <a:t>的遥控设备</a:t>
            </a:r>
            <a:endParaRPr lang="zh-CN" dirty="0"/>
          </a:p>
          <a:p>
            <a:pPr rtl="0"/>
            <a:r>
              <a:rPr lang="zh-CN" altLang="en-US" dirty="0"/>
              <a:t>基于</a:t>
            </a:r>
            <a:r>
              <a:rPr lang="en-US" altLang="zh-CN" dirty="0"/>
              <a:t>F407</a:t>
            </a:r>
            <a:r>
              <a:rPr lang="zh-CN" altLang="en-US" dirty="0"/>
              <a:t>的无人机控制设备</a:t>
            </a:r>
            <a:endParaRPr lang="zh-CN" dirty="0"/>
          </a:p>
          <a:p>
            <a:pPr rtl="0"/>
            <a:r>
              <a:rPr lang="en-US" altLang="zh-CN" dirty="0"/>
              <a:t>PCB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>
                <a:solidFill>
                  <a:schemeClr val="bg1"/>
                </a:solidFill>
              </a:rPr>
              <a:t>资源配置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0CBFA1-E05A-93E4-768E-2679C2FAE0AC}"/>
              </a:ext>
            </a:extLst>
          </p:cNvPr>
          <p:cNvSpPr txBox="1"/>
          <p:nvPr/>
        </p:nvSpPr>
        <p:spPr>
          <a:xfrm>
            <a:off x="0" y="0"/>
            <a:ext cx="547747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时钟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168Mhz (HSE:8MHz/4*168/2)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NRF24L01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: CE PB0 PP; CSN PA3 PP; IRQ PA2 PULLUP IRQ2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SPI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:SCK PA5 PP;MOSI PA7 PP;MOSI PA6 INPUT;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LED1 PC13;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KEY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:PA0;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BEEP</a:t>
            </a:r>
            <a:r>
              <a:rPr lang="en-US" altLang="zh-CN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:PA11 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PWM:84</a:t>
            </a:r>
            <a:r>
              <a:rPr lang="zh-CN" altLang="en-US" b="1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分频计数</a:t>
            </a:r>
            <a:r>
              <a:rPr lang="en-US" altLang="zh-CN" b="1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20000</a:t>
            </a:r>
            <a:r>
              <a:rPr lang="zh-CN" altLang="en-US" b="1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，启动</a:t>
            </a:r>
            <a:r>
              <a:rPr lang="en-US" altLang="zh-CN" b="1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4.95%</a:t>
            </a:r>
            <a:r>
              <a:rPr lang="zh-CN" altLang="en-US" b="1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占空比</a:t>
            </a:r>
            <a:r>
              <a:rPr lang="en-US" altLang="zh-CN" b="1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990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PB0------&gt;TIM3_CH3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PB1------&gt;TIM3_CH4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PB4------&gt;TIM3_CH1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PB5------&gt;TIM3_CH2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IIC(OLED)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100khz 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ID PB6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PB7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UART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115200 TX PA9 PP;RX PA10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No_updown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52087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硬件初始化</a:t>
            </a:r>
            <a:endParaRPr 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4F159D2-CE33-895F-7390-437B17AAA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508" y="477741"/>
            <a:ext cx="10783330" cy="5665471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HAL_Init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SystemClock_Config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MX_GPIO_Init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MX_I2C2_Init();</a:t>
            </a:r>
          </a:p>
          <a:p>
            <a:r>
              <a:rPr lang="en-US" altLang="zh-CN" dirty="0"/>
              <a:t>MX_TIM3_Init();</a:t>
            </a:r>
          </a:p>
          <a:p>
            <a:r>
              <a:rPr lang="en-US" altLang="zh-CN" dirty="0"/>
              <a:t>MX_SPI1_Init();</a:t>
            </a:r>
          </a:p>
          <a:p>
            <a:r>
              <a:rPr lang="en-US" altLang="zh-CN" dirty="0"/>
              <a:t>MX_USART1_UART_Init();</a:t>
            </a:r>
          </a:p>
          <a:p>
            <a:r>
              <a:rPr lang="en-US" altLang="zh-CN" dirty="0" err="1"/>
              <a:t>HardWare_Init</a:t>
            </a:r>
            <a:r>
              <a:rPr lang="en-US" altLang="zh-CN" dirty="0"/>
              <a:t>();</a:t>
            </a:r>
          </a:p>
          <a:p>
            <a:r>
              <a:rPr lang="en-US" altLang="zh-CN" sz="1200" dirty="0"/>
              <a:t>NRF24L01_Init();//</a:t>
            </a:r>
            <a:r>
              <a:rPr lang="zh-CN" altLang="en-US" sz="1200" dirty="0"/>
              <a:t>检测设备是否存在</a:t>
            </a:r>
            <a:endParaRPr lang="en-US" altLang="zh-CN" sz="1200" dirty="0"/>
          </a:p>
          <a:p>
            <a:r>
              <a:rPr lang="en-US" altLang="zh-CN" sz="1200" dirty="0" err="1"/>
              <a:t>PID_Init</a:t>
            </a:r>
            <a:r>
              <a:rPr lang="en-US" altLang="zh-CN" sz="1200" dirty="0"/>
              <a:t>();//</a:t>
            </a:r>
            <a:r>
              <a:rPr lang="zh-CN" altLang="en-US" sz="1200" dirty="0"/>
              <a:t>初值计</a:t>
            </a:r>
            <a:r>
              <a:rPr lang="en-US" altLang="zh-CN" sz="1200" dirty="0"/>
              <a:t>0</a:t>
            </a:r>
          </a:p>
          <a:p>
            <a:r>
              <a:rPr lang="en-US" altLang="zh-CN" sz="1200" dirty="0" err="1"/>
              <a:t>mpu_dmp_init</a:t>
            </a:r>
            <a:r>
              <a:rPr lang="en-US" altLang="zh-CN" sz="1200" dirty="0"/>
              <a:t>//</a:t>
            </a:r>
            <a:r>
              <a:rPr lang="zh-CN" altLang="en-US" sz="1200" dirty="0"/>
              <a:t>初始化</a:t>
            </a:r>
            <a:r>
              <a:rPr lang="en-US" altLang="zh-CN" sz="1200" dirty="0"/>
              <a:t>mpu6050</a:t>
            </a:r>
          </a:p>
          <a:p>
            <a:r>
              <a:rPr lang="en-US" altLang="zh-CN" dirty="0" err="1"/>
              <a:t>MX_FREERTOS_Init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osKernelStart</a:t>
            </a:r>
            <a:r>
              <a:rPr lang="en-US" altLang="zh-CN" dirty="0"/>
              <a:t>();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60721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r>
              <a:rPr lang="en-US" altLang="zh-CN" sz="4000" dirty="0"/>
              <a:t>NRF24L01_Init();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ABA7A9-6168-79D4-5AEC-7707DC9E6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86000"/>
            <a:ext cx="5877128" cy="4572000"/>
          </a:xfrm>
          <a:prstGeom prst="rect">
            <a:avLst/>
          </a:prstGeom>
        </p:spPr>
      </p:pic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E964DED7-7819-82B1-E2A4-35D5E913D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39126" cy="2190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F8BFD4-58AE-F7C5-8368-CB7BF2CDE345}"/>
              </a:ext>
            </a:extLst>
          </p:cNvPr>
          <p:cNvSpPr txBox="1"/>
          <p:nvPr/>
        </p:nvSpPr>
        <p:spPr>
          <a:xfrm>
            <a:off x="2323070" y="2529562"/>
            <a:ext cx="660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测试</a:t>
            </a:r>
            <a:r>
              <a:rPr lang="en-US" altLang="zh-CN" dirty="0">
                <a:solidFill>
                  <a:schemeClr val="bg1"/>
                </a:solidFill>
              </a:rPr>
              <a:t>0XA5</a:t>
            </a:r>
            <a:r>
              <a:rPr lang="zh-CN" altLang="en-US" dirty="0">
                <a:solidFill>
                  <a:schemeClr val="bg1"/>
                </a:solidFill>
              </a:rPr>
              <a:t>地址是否写入成功检测</a:t>
            </a:r>
            <a:r>
              <a:rPr lang="en-US" altLang="zh-CN" dirty="0">
                <a:solidFill>
                  <a:schemeClr val="bg1"/>
                </a:solidFill>
              </a:rPr>
              <a:t>nrf24l01</a:t>
            </a:r>
            <a:r>
              <a:rPr lang="zh-CN" altLang="en-US" dirty="0">
                <a:solidFill>
                  <a:schemeClr val="bg1"/>
                </a:solidFill>
              </a:rPr>
              <a:t>是否正常，正常往下</a:t>
            </a:r>
          </a:p>
        </p:txBody>
      </p:sp>
    </p:spTree>
    <p:extLst>
      <p:ext uri="{BB962C8B-B14F-4D97-AF65-F5344CB8AC3E}">
        <p14:creationId xmlns:p14="http://schemas.microsoft.com/office/powerpoint/2010/main" val="101841199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r>
              <a:rPr lang="en-US" altLang="zh-CN" sz="4000" dirty="0" err="1"/>
              <a:t>PID_Init</a:t>
            </a:r>
            <a:r>
              <a:rPr lang="en-US" altLang="zh-CN" sz="4000" dirty="0"/>
              <a:t>();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35E349-3387-E46C-C42C-9AF276C9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1" cy="10783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B19F09-629C-789E-557B-5CD0366B6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82949"/>
            <a:ext cx="7916504" cy="22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129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3310375" cy="1865967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dirty="0" err="1"/>
              <a:t>Rtos</a:t>
            </a:r>
            <a:r>
              <a:rPr lang="zh-CN" altLang="en-US" dirty="0"/>
              <a:t>下</a:t>
            </a:r>
            <a:endParaRPr lang="zh-CN" dirty="0"/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9F16574-03F9-4068-6F61-DEB5AFC082FD}"/>
              </a:ext>
            </a:extLst>
          </p:cNvPr>
          <p:cNvSpPr txBox="1"/>
          <p:nvPr/>
        </p:nvSpPr>
        <p:spPr>
          <a:xfrm>
            <a:off x="1376142" y="3882765"/>
            <a:ext cx="2767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rxQueue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（消息队列）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Msg_count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10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Msg_size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12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字节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4CF449-CAB4-1EDA-6568-83462E2437D5}"/>
              </a:ext>
            </a:extLst>
          </p:cNvPr>
          <p:cNvSpPr txBox="1"/>
          <p:nvPr/>
        </p:nvSpPr>
        <p:spPr>
          <a:xfrm>
            <a:off x="4615246" y="3900132"/>
            <a:ext cx="36625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NrfIT_Binary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（二进制信号量）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Max_count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Initial_count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检查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NRF24L01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发送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接收状态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D043D4-B8E2-E8FA-33ED-A7DD11AF31FA}"/>
              </a:ext>
            </a:extLst>
          </p:cNvPr>
          <p:cNvSpPr txBox="1"/>
          <p:nvPr/>
        </p:nvSpPr>
        <p:spPr>
          <a:xfrm>
            <a:off x="8293249" y="4130964"/>
            <a:ext cx="3662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CanFlyEvent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（事件组）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#define configUSE_16_BIT_TICKS       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32bit low24bit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可用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F16574-03F9-4068-6F61-DEB5AFC082FD}"/>
              </a:ext>
            </a:extLst>
          </p:cNvPr>
          <p:cNvSpPr txBox="1"/>
          <p:nvPr/>
        </p:nvSpPr>
        <p:spPr>
          <a:xfrm>
            <a:off x="1775662" y="2493779"/>
            <a:ext cx="4020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StartDefaultTask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();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①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4CF449-CAB4-1EDA-6568-83462E2437D5}"/>
              </a:ext>
            </a:extLst>
          </p:cNvPr>
          <p:cNvSpPr txBox="1"/>
          <p:nvPr/>
        </p:nvSpPr>
        <p:spPr>
          <a:xfrm>
            <a:off x="7125321" y="2403870"/>
            <a:ext cx="3291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linkTask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();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7CA655">
                    <a:lumMod val="75000"/>
                  </a:srgbClr>
                </a:solidFill>
                <a:latin typeface="Franklin Gothic Book"/>
              </a:rPr>
              <a:t>③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7CA655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D043D4-B8E2-E8FA-33ED-A7DD11AF31FA}"/>
              </a:ext>
            </a:extLst>
          </p:cNvPr>
          <p:cNvSpPr txBox="1"/>
          <p:nvPr/>
        </p:nvSpPr>
        <p:spPr>
          <a:xfrm>
            <a:off x="4615246" y="913972"/>
            <a:ext cx="3833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controlTask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();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CA655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70315883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169772"/>
            <a:ext cx="4060018" cy="647729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3200" dirty="0"/>
              <a:t>uint32_t flag</a:t>
            </a:r>
            <a:endParaRPr lang="zh-CN" sz="3200" dirty="0"/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E14F0F9-470C-7AA3-B3B2-5AF3B85B5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412528"/>
              </p:ext>
            </p:extLst>
          </p:nvPr>
        </p:nvGraphicFramePr>
        <p:xfrm>
          <a:off x="411891" y="2914604"/>
          <a:ext cx="11442360" cy="16560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44236">
                  <a:extLst>
                    <a:ext uri="{9D8B030D-6E8A-4147-A177-3AD203B41FA5}">
                      <a16:colId xmlns:a16="http://schemas.microsoft.com/office/drawing/2014/main" val="3540837027"/>
                    </a:ext>
                  </a:extLst>
                </a:gridCol>
                <a:gridCol w="1144236">
                  <a:extLst>
                    <a:ext uri="{9D8B030D-6E8A-4147-A177-3AD203B41FA5}">
                      <a16:colId xmlns:a16="http://schemas.microsoft.com/office/drawing/2014/main" val="175904256"/>
                    </a:ext>
                  </a:extLst>
                </a:gridCol>
                <a:gridCol w="1144236">
                  <a:extLst>
                    <a:ext uri="{9D8B030D-6E8A-4147-A177-3AD203B41FA5}">
                      <a16:colId xmlns:a16="http://schemas.microsoft.com/office/drawing/2014/main" val="2355851583"/>
                    </a:ext>
                  </a:extLst>
                </a:gridCol>
                <a:gridCol w="1144236">
                  <a:extLst>
                    <a:ext uri="{9D8B030D-6E8A-4147-A177-3AD203B41FA5}">
                      <a16:colId xmlns:a16="http://schemas.microsoft.com/office/drawing/2014/main" val="4111700949"/>
                    </a:ext>
                  </a:extLst>
                </a:gridCol>
                <a:gridCol w="1144236">
                  <a:extLst>
                    <a:ext uri="{9D8B030D-6E8A-4147-A177-3AD203B41FA5}">
                      <a16:colId xmlns:a16="http://schemas.microsoft.com/office/drawing/2014/main" val="2678012283"/>
                    </a:ext>
                  </a:extLst>
                </a:gridCol>
                <a:gridCol w="1144236">
                  <a:extLst>
                    <a:ext uri="{9D8B030D-6E8A-4147-A177-3AD203B41FA5}">
                      <a16:colId xmlns:a16="http://schemas.microsoft.com/office/drawing/2014/main" val="3434475206"/>
                    </a:ext>
                  </a:extLst>
                </a:gridCol>
                <a:gridCol w="1144236">
                  <a:extLst>
                    <a:ext uri="{9D8B030D-6E8A-4147-A177-3AD203B41FA5}">
                      <a16:colId xmlns:a16="http://schemas.microsoft.com/office/drawing/2014/main" val="2554303309"/>
                    </a:ext>
                  </a:extLst>
                </a:gridCol>
                <a:gridCol w="1144236">
                  <a:extLst>
                    <a:ext uri="{9D8B030D-6E8A-4147-A177-3AD203B41FA5}">
                      <a16:colId xmlns:a16="http://schemas.microsoft.com/office/drawing/2014/main" val="1150299990"/>
                    </a:ext>
                  </a:extLst>
                </a:gridCol>
                <a:gridCol w="1144236">
                  <a:extLst>
                    <a:ext uri="{9D8B030D-6E8A-4147-A177-3AD203B41FA5}">
                      <a16:colId xmlns:a16="http://schemas.microsoft.com/office/drawing/2014/main" val="3561521483"/>
                    </a:ext>
                  </a:extLst>
                </a:gridCol>
                <a:gridCol w="1144236">
                  <a:extLst>
                    <a:ext uri="{9D8B030D-6E8A-4147-A177-3AD203B41FA5}">
                      <a16:colId xmlns:a16="http://schemas.microsoft.com/office/drawing/2014/main" val="2124087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Flag&amp;(1&lt;&lt;4)</a:t>
                      </a:r>
                      <a:endParaRPr lang="zh-CN" altLang="en-US" sz="1200" dirty="0"/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Flag&amp;(1&lt;&lt;2)</a:t>
                      </a:r>
                      <a:endParaRPr lang="zh-CN" altLang="en-US" sz="1200" dirty="0"/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Flag&amp;(1&lt;&lt;1)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Flag&amp;1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27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CONTROL_TASK_Flag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CanFly_Status_Flag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MOTOR_Status_Flag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LINK_Status_Flag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94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控制任务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允许起飞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电机初始化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遥控连接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37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64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1917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0961"/>
            <a:ext cx="4060018" cy="647729"/>
          </a:xfrm>
        </p:spPr>
        <p:txBody>
          <a:bodyPr rtlCol="0">
            <a:normAutofit fontScale="90000"/>
          </a:bodyPr>
          <a:lstStyle>
            <a:defPPr>
              <a:defRPr lang="zh-CN"/>
            </a:defPPr>
          </a:lstStyle>
          <a:p>
            <a:pPr algn="ctr" rtl="0"/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</a:rPr>
              <a:t>StartDefaultTask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  <a:t>();</a:t>
            </a:r>
            <a:b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①</a:t>
            </a:r>
            <a:endParaRPr lang="zh-CN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8155A9D-8841-16A9-B4F8-25E91D20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85" y="1971471"/>
            <a:ext cx="5401429" cy="29150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5FE09B-9491-8402-DFB6-DD560085FD9B}"/>
              </a:ext>
            </a:extLst>
          </p:cNvPr>
          <p:cNvSpPr txBox="1"/>
          <p:nvPr/>
        </p:nvSpPr>
        <p:spPr>
          <a:xfrm>
            <a:off x="5737654" y="3624649"/>
            <a:ext cx="367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依次检测状态位，给其条件</a:t>
            </a:r>
          </a:p>
        </p:txBody>
      </p:sp>
    </p:spTree>
    <p:extLst>
      <p:ext uri="{BB962C8B-B14F-4D97-AF65-F5344CB8AC3E}">
        <p14:creationId xmlns:p14="http://schemas.microsoft.com/office/powerpoint/2010/main" val="403494196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1169772"/>
            <a:ext cx="4661381" cy="647729"/>
          </a:xfrm>
        </p:spPr>
        <p:txBody>
          <a:bodyPr rtlCol="0">
            <a:normAutofit fontScale="90000"/>
          </a:bodyPr>
          <a:lstStyle>
            <a:defPPr>
              <a:defRPr lang="zh-CN"/>
            </a:defPPr>
          </a:lstStyle>
          <a:p>
            <a:pPr rtl="0"/>
            <a:r>
              <a:rPr lang="en-US" altLang="zh-CN" sz="3200" dirty="0" err="1"/>
              <a:t>Aircraft_Task_Manage</a:t>
            </a:r>
            <a:r>
              <a:rPr lang="en-US" altLang="zh-CN" sz="3200" dirty="0"/>
              <a:t>();</a:t>
            </a:r>
            <a:endParaRPr lang="zh-CN" sz="3200" dirty="0"/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D3B6AD3-4F4B-365E-78BB-59B5C1B35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43" y="0"/>
            <a:ext cx="4993457" cy="6858000"/>
          </a:xfrm>
          <a:prstGeom prst="rect">
            <a:avLst/>
          </a:prstGeom>
        </p:spPr>
      </p:pic>
      <p:pic>
        <p:nvPicPr>
          <p:cNvPr id="7" name="图片 6" descr="白板上的文字&#10;&#10;描述已自动生成">
            <a:extLst>
              <a:ext uri="{FF2B5EF4-FFF2-40B4-BE49-F238E27FC236}">
                <a16:creationId xmlns:a16="http://schemas.microsoft.com/office/drawing/2014/main" id="{B26DBDA3-1944-B9EE-0FEB-C33B6E19D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9" y="2234557"/>
            <a:ext cx="5294651" cy="39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2856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1241934"/>
            <a:ext cx="2536019" cy="647729"/>
          </a:xfrm>
        </p:spPr>
        <p:txBody>
          <a:bodyPr rtlCol="0">
            <a:normAutofit fontScale="90000"/>
          </a:bodyPr>
          <a:lstStyle>
            <a:defPPr>
              <a:defRPr lang="zh-CN"/>
            </a:defPPr>
          </a:lstStyle>
          <a:p>
            <a:pPr algn="ctr" rtl="0"/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</a:rPr>
              <a:t>linkTask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  <a:t>();</a:t>
            </a:r>
            <a:b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②</a:t>
            </a:r>
            <a:endParaRPr lang="zh-CN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CCBF95B-9774-E6DD-D2C7-A48DFF18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85" y="1994866"/>
            <a:ext cx="6487430" cy="38105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F4619F-9ADC-EAB2-765F-2D6071B429A2}"/>
              </a:ext>
            </a:extLst>
          </p:cNvPr>
          <p:cNvSpPr txBox="1"/>
          <p:nvPr/>
        </p:nvSpPr>
        <p:spPr>
          <a:xfrm>
            <a:off x="6820930" y="2949146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检测收发测试信号是否正常</a:t>
            </a:r>
          </a:p>
        </p:txBody>
      </p:sp>
    </p:spTree>
    <p:extLst>
      <p:ext uri="{BB962C8B-B14F-4D97-AF65-F5344CB8AC3E}">
        <p14:creationId xmlns:p14="http://schemas.microsoft.com/office/powerpoint/2010/main" val="40364687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169772"/>
            <a:ext cx="4060018" cy="647729"/>
          </a:xfrm>
        </p:spPr>
        <p:txBody>
          <a:bodyPr rtlCol="0">
            <a:normAutofit fontScale="90000"/>
          </a:bodyPr>
          <a:lstStyle>
            <a:defPPr>
              <a:defRPr lang="zh-CN"/>
            </a:defPPr>
          </a:lstStyle>
          <a:p>
            <a:pPr rtl="0"/>
            <a:r>
              <a:rPr lang="en-US" altLang="zh-CN" sz="3200" dirty="0"/>
              <a:t>Link2Remote_Init();</a:t>
            </a:r>
            <a:endParaRPr lang="zh-CN" sz="3200" dirty="0"/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8CED840-30A1-C4A0-A054-397ACD75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9440"/>
            <a:ext cx="4850597" cy="3121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62604E-E54B-B95F-07F6-F60F0A100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02" y="3499263"/>
            <a:ext cx="5896798" cy="3134162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9016997A-13DE-F86C-7365-77C2F9996753}"/>
              </a:ext>
            </a:extLst>
          </p:cNvPr>
          <p:cNvSpPr/>
          <p:nvPr/>
        </p:nvSpPr>
        <p:spPr>
          <a:xfrm>
            <a:off x="4605232" y="3499263"/>
            <a:ext cx="1497794" cy="2672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8720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308" y="411479"/>
            <a:ext cx="7940996" cy="329184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基于</a:t>
            </a:r>
            <a:r>
              <a:rPr lang="en-US" altLang="zh-CN" dirty="0"/>
              <a:t>STM32F103</a:t>
            </a:r>
            <a:r>
              <a:rPr lang="zh-CN" altLang="en-US" dirty="0"/>
              <a:t>的遥控设备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86899010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36" y="1217361"/>
            <a:ext cx="4060018" cy="647729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3200" dirty="0" err="1"/>
              <a:t>radiolinkTask</a:t>
            </a:r>
            <a:r>
              <a:rPr lang="en-US" altLang="zh-CN" sz="3200" dirty="0"/>
              <a:t>();</a:t>
            </a:r>
            <a:endParaRPr lang="zh-CN" sz="3200" dirty="0"/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A8490A3-576B-8793-AA55-3C05034B6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936" y="1914271"/>
            <a:ext cx="6201640" cy="36390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1D7BE0-EF28-6078-C7A0-5885E99554DE}"/>
              </a:ext>
            </a:extLst>
          </p:cNvPr>
          <p:cNvSpPr txBox="1"/>
          <p:nvPr/>
        </p:nvSpPr>
        <p:spPr>
          <a:xfrm>
            <a:off x="6186616" y="3900132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运动期间断开联系</a:t>
            </a:r>
            <a:r>
              <a:rPr lang="en-US" altLang="zh-CN" dirty="0">
                <a:solidFill>
                  <a:schemeClr val="bg1"/>
                </a:solidFill>
              </a:rPr>
              <a:t>clear </a:t>
            </a:r>
            <a:r>
              <a:rPr lang="zh-CN" altLang="en-US" dirty="0">
                <a:solidFill>
                  <a:schemeClr val="bg1"/>
                </a:solidFill>
              </a:rPr>
              <a:t>连接状态位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正常状态将报文写进队列</a:t>
            </a:r>
          </a:p>
        </p:txBody>
      </p:sp>
    </p:spTree>
    <p:extLst>
      <p:ext uri="{BB962C8B-B14F-4D97-AF65-F5344CB8AC3E}">
        <p14:creationId xmlns:p14="http://schemas.microsoft.com/office/powerpoint/2010/main" val="76897280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75" y="1342767"/>
            <a:ext cx="2717251" cy="647729"/>
          </a:xfrm>
        </p:spPr>
        <p:txBody>
          <a:bodyPr rtlCol="0">
            <a:normAutofit fontScale="90000"/>
          </a:bodyPr>
          <a:lstStyle>
            <a:defPPr>
              <a:defRPr lang="zh-CN"/>
            </a:defPPr>
          </a:lstStyle>
          <a:p>
            <a:pPr algn="ctr" rtl="0"/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</a:rPr>
              <a:t>controlTask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  <a:t>();</a:t>
            </a:r>
            <a:b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③</a:t>
            </a:r>
            <a:endParaRPr lang="zh-CN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9930ED5-48F0-5CDD-ED45-61382045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851" y="1881437"/>
            <a:ext cx="6858957" cy="34866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3E57ED-E1AA-4DB0-C912-0969D70D5125}"/>
              </a:ext>
            </a:extLst>
          </p:cNvPr>
          <p:cNvSpPr txBox="1"/>
          <p:nvPr/>
        </p:nvSpPr>
        <p:spPr>
          <a:xfrm>
            <a:off x="7685903" y="390013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控制调节</a:t>
            </a:r>
          </a:p>
        </p:txBody>
      </p:sp>
    </p:spTree>
    <p:extLst>
      <p:ext uri="{BB962C8B-B14F-4D97-AF65-F5344CB8AC3E}">
        <p14:creationId xmlns:p14="http://schemas.microsoft.com/office/powerpoint/2010/main" val="7165289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1169772"/>
            <a:ext cx="5056797" cy="647729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3200" dirty="0" err="1"/>
              <a:t>AirCraft_Control_Task</a:t>
            </a:r>
            <a:r>
              <a:rPr lang="en-US" altLang="zh-CN" sz="3200" dirty="0"/>
              <a:t>();</a:t>
            </a:r>
            <a:endParaRPr lang="zh-CN" sz="3200" dirty="0"/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A40D0F4-9CF4-93AF-7F7C-242AB3B8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046" y="2342577"/>
            <a:ext cx="8649907" cy="31151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242BC3-5000-A795-7E13-13C9B0994359}"/>
              </a:ext>
            </a:extLst>
          </p:cNvPr>
          <p:cNvSpPr txBox="1"/>
          <p:nvPr/>
        </p:nvSpPr>
        <p:spPr>
          <a:xfrm>
            <a:off x="6501468" y="3118608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//</a:t>
            </a:r>
            <a:r>
              <a:rPr lang="zh-CN" altLang="en-US" dirty="0">
                <a:solidFill>
                  <a:schemeClr val="accent5"/>
                </a:solidFill>
              </a:rPr>
              <a:t>角速度获取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EB4DE7-A1F3-9216-4ECB-FA1C0BDE248E}"/>
              </a:ext>
            </a:extLst>
          </p:cNvPr>
          <p:cNvSpPr txBox="1"/>
          <p:nvPr/>
        </p:nvSpPr>
        <p:spPr>
          <a:xfrm>
            <a:off x="6704202" y="4004109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//</a:t>
            </a:r>
            <a:r>
              <a:rPr lang="zh-CN" altLang="en-US" dirty="0">
                <a:solidFill>
                  <a:schemeClr val="accent5"/>
                </a:solidFill>
              </a:rPr>
              <a:t>角度获取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1A5402-FB36-D66D-A4E7-A848F5FBEDDB}"/>
              </a:ext>
            </a:extLst>
          </p:cNvPr>
          <p:cNvSpPr txBox="1"/>
          <p:nvPr/>
        </p:nvSpPr>
        <p:spPr>
          <a:xfrm>
            <a:off x="3952612" y="2859947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//</a:t>
            </a:r>
            <a:r>
              <a:rPr lang="zh-CN" altLang="en-US" dirty="0">
                <a:solidFill>
                  <a:schemeClr val="accent5"/>
                </a:solidFill>
              </a:rPr>
              <a:t>报文获取解析处理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DFAFA2-0457-8954-DBC1-7AD0053123CD}"/>
              </a:ext>
            </a:extLst>
          </p:cNvPr>
          <p:cNvSpPr txBox="1"/>
          <p:nvPr/>
        </p:nvSpPr>
        <p:spPr>
          <a:xfrm>
            <a:off x="4345493" y="493202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//</a:t>
            </a:r>
            <a:r>
              <a:rPr lang="zh-CN" altLang="en-US" dirty="0">
                <a:solidFill>
                  <a:schemeClr val="accent5"/>
                </a:solidFill>
              </a:rPr>
              <a:t>串级</a:t>
            </a:r>
            <a:r>
              <a:rPr lang="en-US" altLang="zh-CN" dirty="0">
                <a:solidFill>
                  <a:schemeClr val="accent5"/>
                </a:solidFill>
              </a:rPr>
              <a:t>PID</a:t>
            </a:r>
            <a:endParaRPr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6804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3144"/>
            <a:ext cx="5056797" cy="647729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3200" dirty="0" err="1"/>
              <a:t>Remote_Data_Process</a:t>
            </a:r>
            <a:r>
              <a:rPr lang="en-US" altLang="zh-CN" sz="3200" dirty="0"/>
              <a:t>();</a:t>
            </a:r>
            <a:endParaRPr lang="zh-CN" sz="3200" dirty="0"/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774AE0C-DD64-140A-7A4C-C380FDA2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780" y="0"/>
            <a:ext cx="676722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C4DAE1-DE53-A35C-02F3-4926ED9C4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85995" cy="1766598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DB21FE2-88B4-0E98-515C-7ABEE0CBCDAD}"/>
              </a:ext>
            </a:extLst>
          </p:cNvPr>
          <p:cNvCxnSpPr>
            <a:cxnSpLocks/>
          </p:cNvCxnSpPr>
          <p:nvPr/>
        </p:nvCxnSpPr>
        <p:spPr>
          <a:xfrm flipH="1" flipV="1">
            <a:off x="3296873" y="343949"/>
            <a:ext cx="2265028" cy="612396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BB9C4B6-A7AF-37A8-E874-03943A73A71D}"/>
              </a:ext>
            </a:extLst>
          </p:cNvPr>
          <p:cNvSpPr txBox="1"/>
          <p:nvPr/>
        </p:nvSpPr>
        <p:spPr>
          <a:xfrm>
            <a:off x="7738580" y="513967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队列中取出报文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B09FD4-6476-0A4A-8D8F-5AB852180AB0}"/>
              </a:ext>
            </a:extLst>
          </p:cNvPr>
          <p:cNvSpPr txBox="1"/>
          <p:nvPr/>
        </p:nvSpPr>
        <p:spPr>
          <a:xfrm>
            <a:off x="9468110" y="3715466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解析报文并还原数据</a:t>
            </a:r>
          </a:p>
        </p:txBody>
      </p:sp>
    </p:spTree>
    <p:extLst>
      <p:ext uri="{BB962C8B-B14F-4D97-AF65-F5344CB8AC3E}">
        <p14:creationId xmlns:p14="http://schemas.microsoft.com/office/powerpoint/2010/main" val="311811231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串级</a:t>
            </a:r>
            <a:r>
              <a:rPr lang="en-US" altLang="zh-CN" dirty="0"/>
              <a:t>PID</a:t>
            </a:r>
            <a:r>
              <a:rPr lang="zh-CN" altLang="en-US" dirty="0"/>
              <a:t>控制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5690D9-7667-59E7-9E58-9F6EC221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7" y="2452656"/>
            <a:ext cx="5312045" cy="348209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5FF92A5A-EBD7-EE3E-2464-385BF607CA97}"/>
              </a:ext>
            </a:extLst>
          </p:cNvPr>
          <p:cNvSpPr/>
          <p:nvPr/>
        </p:nvSpPr>
        <p:spPr>
          <a:xfrm>
            <a:off x="1837038" y="2957693"/>
            <a:ext cx="609600" cy="10462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13B333-6EC1-4D37-CB95-838455414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7" y="4314139"/>
            <a:ext cx="5312045" cy="3514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2D5976-4860-9A06-A4D2-7325C6A2C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323" y="2418577"/>
            <a:ext cx="5102076" cy="382288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85914211-A741-056F-7277-0FC8AE8C5CA1}"/>
              </a:ext>
            </a:extLst>
          </p:cNvPr>
          <p:cNvSpPr/>
          <p:nvPr/>
        </p:nvSpPr>
        <p:spPr>
          <a:xfrm>
            <a:off x="7953633" y="2905897"/>
            <a:ext cx="609600" cy="10462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8E455DA-365F-5E91-670D-16D87DD95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535" y="4234636"/>
            <a:ext cx="6199578" cy="4309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8B62D7-43BF-6754-739D-91B18A015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909" y="5465377"/>
            <a:ext cx="5169965" cy="54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713469"/>
            <a:ext cx="2736301" cy="918685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动力分配</a:t>
            </a:r>
            <a:endParaRPr lang="zh-CN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F5FD701E-156C-5D44-5CDF-85EA17032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71793" y="2237793"/>
            <a:ext cx="5051513" cy="41889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133091F-DCC2-BBEE-400E-0883835B9792}"/>
              </a:ext>
            </a:extLst>
          </p:cNvPr>
          <p:cNvSpPr txBox="1"/>
          <p:nvPr/>
        </p:nvSpPr>
        <p:spPr>
          <a:xfrm>
            <a:off x="0" y="3146306"/>
            <a:ext cx="7944374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</a:rPr>
              <a:t>实现左右横滚运动的时候：（Roll）</a:t>
            </a:r>
          </a:p>
          <a:p>
            <a:r>
              <a:rPr lang="zh-CN" altLang="en-US" sz="1050" dirty="0">
                <a:solidFill>
                  <a:schemeClr val="bg1"/>
                </a:solidFill>
              </a:rPr>
              <a:t>需要M1，M4的转速减少。M2，M3电机的转速增大。</a:t>
            </a:r>
            <a:endParaRPr lang="en-US" altLang="zh-CN" sz="1050" dirty="0">
              <a:solidFill>
                <a:schemeClr val="bg1"/>
              </a:solidFill>
            </a:endParaRPr>
          </a:p>
          <a:p>
            <a:r>
              <a:rPr lang="zh-CN" altLang="en-US" sz="1050" b="1" dirty="0">
                <a:solidFill>
                  <a:schemeClr val="bg1"/>
                </a:solidFill>
              </a:rPr>
              <a:t>实现前后俯仰运动的时候：（</a:t>
            </a:r>
            <a:r>
              <a:rPr lang="en-US" altLang="zh-CN" sz="1050" b="1" dirty="0">
                <a:solidFill>
                  <a:schemeClr val="bg1"/>
                </a:solidFill>
              </a:rPr>
              <a:t>Pitch</a:t>
            </a:r>
            <a:r>
              <a:rPr lang="zh-CN" altLang="en-US" sz="1050" b="1" dirty="0">
                <a:solidFill>
                  <a:schemeClr val="bg1"/>
                </a:solidFill>
              </a:rPr>
              <a:t>）</a:t>
            </a:r>
          </a:p>
          <a:p>
            <a:r>
              <a:rPr lang="zh-CN" altLang="en-US" sz="1050" dirty="0">
                <a:solidFill>
                  <a:schemeClr val="bg1"/>
                </a:solidFill>
              </a:rPr>
              <a:t>需要</a:t>
            </a:r>
            <a:r>
              <a:rPr lang="en-US" altLang="zh-CN" sz="1050" dirty="0">
                <a:solidFill>
                  <a:schemeClr val="bg1"/>
                </a:solidFill>
              </a:rPr>
              <a:t>M3</a:t>
            </a:r>
            <a:r>
              <a:rPr lang="zh-CN" altLang="en-US" sz="1050" dirty="0">
                <a:solidFill>
                  <a:schemeClr val="bg1"/>
                </a:solidFill>
              </a:rPr>
              <a:t>，</a:t>
            </a:r>
            <a:r>
              <a:rPr lang="en-US" altLang="zh-CN" sz="1050" dirty="0">
                <a:solidFill>
                  <a:schemeClr val="bg1"/>
                </a:solidFill>
              </a:rPr>
              <a:t>M4</a:t>
            </a:r>
            <a:r>
              <a:rPr lang="zh-CN" altLang="en-US" sz="1050" dirty="0">
                <a:solidFill>
                  <a:schemeClr val="bg1"/>
                </a:solidFill>
              </a:rPr>
              <a:t>的转速减少。</a:t>
            </a:r>
            <a:r>
              <a:rPr lang="en-US" altLang="zh-CN" sz="1050" dirty="0">
                <a:solidFill>
                  <a:schemeClr val="bg1"/>
                </a:solidFill>
              </a:rPr>
              <a:t>M1</a:t>
            </a:r>
            <a:r>
              <a:rPr lang="zh-CN" altLang="en-US" sz="1050" dirty="0">
                <a:solidFill>
                  <a:schemeClr val="bg1"/>
                </a:solidFill>
              </a:rPr>
              <a:t>，</a:t>
            </a:r>
            <a:r>
              <a:rPr lang="en-US" altLang="zh-CN" sz="1050" dirty="0">
                <a:solidFill>
                  <a:schemeClr val="bg1"/>
                </a:solidFill>
              </a:rPr>
              <a:t>M2</a:t>
            </a:r>
            <a:r>
              <a:rPr lang="zh-CN" altLang="en-US" sz="1050" dirty="0">
                <a:solidFill>
                  <a:schemeClr val="bg1"/>
                </a:solidFill>
              </a:rPr>
              <a:t>电机的转速增大。</a:t>
            </a:r>
          </a:p>
          <a:p>
            <a:r>
              <a:rPr lang="zh-CN" altLang="en-US" sz="1050" b="1" dirty="0">
                <a:solidFill>
                  <a:schemeClr val="bg1"/>
                </a:solidFill>
              </a:rPr>
              <a:t>实现偏航运动的时候：（</a:t>
            </a:r>
            <a:r>
              <a:rPr lang="en-US" altLang="zh-CN" sz="1050" b="1" dirty="0">
                <a:solidFill>
                  <a:schemeClr val="bg1"/>
                </a:solidFill>
              </a:rPr>
              <a:t>Yaw</a:t>
            </a:r>
            <a:r>
              <a:rPr lang="zh-CN" altLang="en-US" sz="1050" b="1" dirty="0">
                <a:solidFill>
                  <a:schemeClr val="bg1"/>
                </a:solidFill>
              </a:rPr>
              <a:t>）</a:t>
            </a:r>
          </a:p>
          <a:p>
            <a:r>
              <a:rPr lang="zh-CN" altLang="en-US" sz="1050" dirty="0">
                <a:solidFill>
                  <a:schemeClr val="bg1"/>
                </a:solidFill>
              </a:rPr>
              <a:t>需要</a:t>
            </a:r>
            <a:r>
              <a:rPr lang="en-US" altLang="zh-CN" sz="1050" dirty="0">
                <a:solidFill>
                  <a:schemeClr val="bg1"/>
                </a:solidFill>
              </a:rPr>
              <a:t>M2</a:t>
            </a:r>
            <a:r>
              <a:rPr lang="zh-CN" altLang="en-US" sz="1050" dirty="0">
                <a:solidFill>
                  <a:schemeClr val="bg1"/>
                </a:solidFill>
              </a:rPr>
              <a:t>，</a:t>
            </a:r>
            <a:r>
              <a:rPr lang="en-US" altLang="zh-CN" sz="1050" dirty="0">
                <a:solidFill>
                  <a:schemeClr val="bg1"/>
                </a:solidFill>
              </a:rPr>
              <a:t>M4</a:t>
            </a:r>
            <a:r>
              <a:rPr lang="zh-CN" altLang="en-US" sz="1050" dirty="0">
                <a:solidFill>
                  <a:schemeClr val="bg1"/>
                </a:solidFill>
              </a:rPr>
              <a:t>的转速减少。</a:t>
            </a:r>
            <a:r>
              <a:rPr lang="en-US" altLang="zh-CN" sz="1050" dirty="0">
                <a:solidFill>
                  <a:schemeClr val="bg1"/>
                </a:solidFill>
              </a:rPr>
              <a:t>M1</a:t>
            </a:r>
            <a:r>
              <a:rPr lang="zh-CN" altLang="en-US" sz="1050" dirty="0">
                <a:solidFill>
                  <a:schemeClr val="bg1"/>
                </a:solidFill>
              </a:rPr>
              <a:t>，</a:t>
            </a:r>
            <a:r>
              <a:rPr lang="en-US" altLang="zh-CN" sz="1050" dirty="0">
                <a:solidFill>
                  <a:schemeClr val="bg1"/>
                </a:solidFill>
              </a:rPr>
              <a:t>M3</a:t>
            </a:r>
            <a:r>
              <a:rPr lang="zh-CN" altLang="en-US" sz="1050" dirty="0">
                <a:solidFill>
                  <a:schemeClr val="bg1"/>
                </a:solidFill>
              </a:rPr>
              <a:t>电机的转速增大。</a:t>
            </a:r>
            <a:endParaRPr lang="en-US" altLang="zh-CN" sz="1050" dirty="0">
              <a:solidFill>
                <a:schemeClr val="bg1"/>
              </a:solidFill>
            </a:endParaRPr>
          </a:p>
          <a:p>
            <a:r>
              <a:rPr lang="en-US" altLang="zh-CN" sz="1050" dirty="0">
                <a:solidFill>
                  <a:schemeClr val="bg1"/>
                </a:solidFill>
              </a:rPr>
              <a:t>Motor_PWM.Motor1_Compare = </a:t>
            </a:r>
            <a:r>
              <a:rPr lang="en-US" altLang="zh-CN" sz="1050" dirty="0" err="1">
                <a:solidFill>
                  <a:schemeClr val="bg1"/>
                </a:solidFill>
              </a:rPr>
              <a:t>RemData_in</a:t>
            </a:r>
            <a:r>
              <a:rPr lang="en-US" altLang="zh-CN" sz="1050" dirty="0">
                <a:solidFill>
                  <a:schemeClr val="bg1"/>
                </a:solidFill>
              </a:rPr>
              <a:t>-&gt;THRUST - </a:t>
            </a:r>
            <a:r>
              <a:rPr lang="en-US" altLang="zh-CN" sz="1050" dirty="0" err="1">
                <a:solidFill>
                  <a:schemeClr val="bg1"/>
                </a:solidFill>
              </a:rPr>
              <a:t>PID_ROL_Rate.PID_Out</a:t>
            </a:r>
            <a:r>
              <a:rPr lang="en-US" altLang="zh-CN" sz="1050" dirty="0">
                <a:solidFill>
                  <a:schemeClr val="bg1"/>
                </a:solidFill>
              </a:rPr>
              <a:t> + </a:t>
            </a:r>
            <a:r>
              <a:rPr lang="en-US" altLang="zh-CN" sz="1050" dirty="0" err="1">
                <a:solidFill>
                  <a:schemeClr val="bg1"/>
                </a:solidFill>
              </a:rPr>
              <a:t>PID_PIT_Rate.PID_Out</a:t>
            </a:r>
            <a:r>
              <a:rPr lang="en-US" altLang="zh-CN" sz="1050" dirty="0">
                <a:solidFill>
                  <a:schemeClr val="bg1"/>
                </a:solidFill>
              </a:rPr>
              <a:t> + </a:t>
            </a:r>
            <a:r>
              <a:rPr lang="en-US" altLang="zh-CN" sz="1050" dirty="0" err="1">
                <a:solidFill>
                  <a:schemeClr val="bg1"/>
                </a:solidFill>
              </a:rPr>
              <a:t>PID_YAW_Angle.PID_Out</a:t>
            </a:r>
            <a:r>
              <a:rPr lang="en-US" altLang="zh-CN" sz="1050" dirty="0">
                <a:solidFill>
                  <a:schemeClr val="bg1"/>
                </a:solidFill>
              </a:rPr>
              <a:t>;   		</a:t>
            </a:r>
          </a:p>
          <a:p>
            <a:r>
              <a:rPr lang="en-US" altLang="zh-CN" sz="1050" dirty="0">
                <a:solidFill>
                  <a:schemeClr val="bg1"/>
                </a:solidFill>
              </a:rPr>
              <a:t>Motor_PWM.Motor2_Compare = </a:t>
            </a:r>
            <a:r>
              <a:rPr lang="en-US" altLang="zh-CN" sz="1050" dirty="0" err="1">
                <a:solidFill>
                  <a:schemeClr val="bg1"/>
                </a:solidFill>
              </a:rPr>
              <a:t>RemData_in</a:t>
            </a:r>
            <a:r>
              <a:rPr lang="en-US" altLang="zh-CN" sz="1050" dirty="0">
                <a:solidFill>
                  <a:schemeClr val="bg1"/>
                </a:solidFill>
              </a:rPr>
              <a:t>-&gt;THRUST + </a:t>
            </a:r>
            <a:r>
              <a:rPr lang="en-US" altLang="zh-CN" sz="1050" dirty="0" err="1">
                <a:solidFill>
                  <a:schemeClr val="bg1"/>
                </a:solidFill>
              </a:rPr>
              <a:t>PID_ROL_Rate.PID_Out</a:t>
            </a:r>
            <a:r>
              <a:rPr lang="en-US" altLang="zh-CN" sz="1050" dirty="0">
                <a:solidFill>
                  <a:schemeClr val="bg1"/>
                </a:solidFill>
              </a:rPr>
              <a:t> + </a:t>
            </a:r>
            <a:r>
              <a:rPr lang="en-US" altLang="zh-CN" sz="1050" dirty="0" err="1">
                <a:solidFill>
                  <a:schemeClr val="bg1"/>
                </a:solidFill>
              </a:rPr>
              <a:t>PID_PIT_Rate.PID_Out</a:t>
            </a:r>
            <a:r>
              <a:rPr lang="en-US" altLang="zh-CN" sz="1050" dirty="0">
                <a:solidFill>
                  <a:schemeClr val="bg1"/>
                </a:solidFill>
              </a:rPr>
              <a:t> - </a:t>
            </a:r>
            <a:r>
              <a:rPr lang="en-US" altLang="zh-CN" sz="1050" dirty="0" err="1">
                <a:solidFill>
                  <a:schemeClr val="bg1"/>
                </a:solidFill>
              </a:rPr>
              <a:t>PID_YAW_Angle.PID_Out</a:t>
            </a:r>
            <a:r>
              <a:rPr lang="en-US" altLang="zh-CN" sz="1050" dirty="0">
                <a:solidFill>
                  <a:schemeClr val="bg1"/>
                </a:solidFill>
              </a:rPr>
              <a:t>;   		</a:t>
            </a:r>
          </a:p>
          <a:p>
            <a:r>
              <a:rPr lang="en-US" altLang="zh-CN" sz="1050" dirty="0">
                <a:solidFill>
                  <a:schemeClr val="bg1"/>
                </a:solidFill>
              </a:rPr>
              <a:t>Motor_PWM.Motor3_Compare = </a:t>
            </a:r>
            <a:r>
              <a:rPr lang="en-US" altLang="zh-CN" sz="1050" dirty="0" err="1">
                <a:solidFill>
                  <a:schemeClr val="bg1"/>
                </a:solidFill>
              </a:rPr>
              <a:t>RemData_in</a:t>
            </a:r>
            <a:r>
              <a:rPr lang="en-US" altLang="zh-CN" sz="1050" dirty="0">
                <a:solidFill>
                  <a:schemeClr val="bg1"/>
                </a:solidFill>
              </a:rPr>
              <a:t>-&gt;THRUST + </a:t>
            </a:r>
            <a:r>
              <a:rPr lang="en-US" altLang="zh-CN" sz="1050" dirty="0" err="1">
                <a:solidFill>
                  <a:schemeClr val="bg1"/>
                </a:solidFill>
              </a:rPr>
              <a:t>PID_ROL_Rate.PID_Out</a:t>
            </a:r>
            <a:r>
              <a:rPr lang="en-US" altLang="zh-CN" sz="1050" dirty="0">
                <a:solidFill>
                  <a:schemeClr val="bg1"/>
                </a:solidFill>
              </a:rPr>
              <a:t> - </a:t>
            </a:r>
            <a:r>
              <a:rPr lang="en-US" altLang="zh-CN" sz="1050" dirty="0" err="1">
                <a:solidFill>
                  <a:schemeClr val="bg1"/>
                </a:solidFill>
              </a:rPr>
              <a:t>PID_PIT_Rate.PID_Out</a:t>
            </a:r>
            <a:r>
              <a:rPr lang="en-US" altLang="zh-CN" sz="1050" dirty="0">
                <a:solidFill>
                  <a:schemeClr val="bg1"/>
                </a:solidFill>
              </a:rPr>
              <a:t> + </a:t>
            </a:r>
            <a:r>
              <a:rPr lang="en-US" altLang="zh-CN" sz="1050" dirty="0" err="1">
                <a:solidFill>
                  <a:schemeClr val="bg1"/>
                </a:solidFill>
              </a:rPr>
              <a:t>PID_YAW_Angle.PID_Out</a:t>
            </a:r>
            <a:r>
              <a:rPr lang="en-US" altLang="zh-CN" sz="1050" dirty="0">
                <a:solidFill>
                  <a:schemeClr val="bg1"/>
                </a:solidFill>
              </a:rPr>
              <a:t>;   		</a:t>
            </a:r>
          </a:p>
          <a:p>
            <a:r>
              <a:rPr lang="en-US" altLang="zh-CN" sz="1050" dirty="0">
                <a:solidFill>
                  <a:schemeClr val="bg1"/>
                </a:solidFill>
              </a:rPr>
              <a:t>Motor_PWM.Motor4_Compare = </a:t>
            </a:r>
            <a:r>
              <a:rPr lang="en-US" altLang="zh-CN" sz="1050" dirty="0" err="1">
                <a:solidFill>
                  <a:schemeClr val="bg1"/>
                </a:solidFill>
              </a:rPr>
              <a:t>RemData_in</a:t>
            </a:r>
            <a:r>
              <a:rPr lang="en-US" altLang="zh-CN" sz="1050" dirty="0">
                <a:solidFill>
                  <a:schemeClr val="bg1"/>
                </a:solidFill>
              </a:rPr>
              <a:t>-&gt;THRUST - </a:t>
            </a:r>
            <a:r>
              <a:rPr lang="en-US" altLang="zh-CN" sz="1050" dirty="0" err="1">
                <a:solidFill>
                  <a:schemeClr val="bg1"/>
                </a:solidFill>
              </a:rPr>
              <a:t>PID_ROL_Rate.PID_Out</a:t>
            </a:r>
            <a:r>
              <a:rPr lang="en-US" altLang="zh-CN" sz="1050" dirty="0">
                <a:solidFill>
                  <a:schemeClr val="bg1"/>
                </a:solidFill>
              </a:rPr>
              <a:t> - </a:t>
            </a:r>
            <a:r>
              <a:rPr lang="en-US" altLang="zh-CN" sz="1050" dirty="0" err="1">
                <a:solidFill>
                  <a:schemeClr val="bg1"/>
                </a:solidFill>
              </a:rPr>
              <a:t>PID_PIT_Rate.PID_Out</a:t>
            </a:r>
            <a:r>
              <a:rPr lang="en-US" altLang="zh-CN" sz="1050" dirty="0">
                <a:solidFill>
                  <a:schemeClr val="bg1"/>
                </a:solidFill>
              </a:rPr>
              <a:t> - </a:t>
            </a:r>
            <a:r>
              <a:rPr lang="en-US" altLang="zh-CN" sz="1050" dirty="0" err="1">
                <a:solidFill>
                  <a:schemeClr val="bg1"/>
                </a:solidFill>
              </a:rPr>
              <a:t>PID_YAW_Angle.PID_Out</a:t>
            </a:r>
            <a:r>
              <a:rPr lang="en-US" altLang="zh-CN" sz="1050" dirty="0">
                <a:solidFill>
                  <a:schemeClr val="bg1"/>
                </a:solidFill>
              </a:rPr>
              <a:t>; 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6681"/>
            <a:ext cx="5684108" cy="342035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1600" dirty="0" err="1"/>
              <a:t>PID_Process</a:t>
            </a:r>
            <a:r>
              <a:rPr lang="en-US" altLang="zh-CN" sz="1600" dirty="0"/>
              <a:t>(PID* </a:t>
            </a:r>
            <a:r>
              <a:rPr lang="en-US" altLang="zh-CN" sz="1600" dirty="0" err="1"/>
              <a:t>sptr,float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Target,float</a:t>
            </a:r>
            <a:r>
              <a:rPr lang="en-US" altLang="zh-CN" sz="1600" dirty="0"/>
              <a:t> Measure)</a:t>
            </a:r>
            <a:endParaRPr 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8DB55D-A248-B825-3A2B-6B5201DE9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477" y="0"/>
            <a:ext cx="6136523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A3EEEE-03F7-1086-499B-99693D07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01005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979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9654" y="2858529"/>
            <a:ext cx="1762898" cy="980302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dirty="0"/>
              <a:t>PCB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9255872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3968A89-6D07-19F2-8DE4-55BECF8A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24045" cy="44072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64F5E5-FBF5-DA91-2990-5D1D1360B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174" y="1365422"/>
            <a:ext cx="5710826" cy="54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6540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谢谢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罗葵</a:t>
            </a:r>
            <a:r>
              <a:rPr lang="en-US" altLang="zh-CN" dirty="0"/>
              <a:t>18680113064</a:t>
            </a:r>
          </a:p>
          <a:p>
            <a:pPr rtl="0"/>
            <a:r>
              <a:rPr lang="zh-CN" altLang="en-US" dirty="0"/>
              <a:t>大连海事大学</a:t>
            </a:r>
            <a:r>
              <a:rPr lang="en-US" altLang="zh-CN" dirty="0"/>
              <a:t>-</a:t>
            </a:r>
            <a:r>
              <a:rPr lang="zh-CN" altLang="en-US" dirty="0"/>
              <a:t>本科</a:t>
            </a:r>
            <a:r>
              <a:rPr lang="en-US" altLang="zh-CN" dirty="0"/>
              <a:t>-</a:t>
            </a:r>
            <a:r>
              <a:rPr lang="zh-CN" altLang="en-US" dirty="0"/>
              <a:t>通信工程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>
                <a:solidFill>
                  <a:schemeClr val="bg1"/>
                </a:solidFill>
              </a:rPr>
              <a:t>资源配置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0CBFA1-E05A-93E4-768E-2679C2FAE0AC}"/>
              </a:ext>
            </a:extLst>
          </p:cNvPr>
          <p:cNvSpPr txBox="1"/>
          <p:nvPr/>
        </p:nvSpPr>
        <p:spPr>
          <a:xfrm>
            <a:off x="0" y="0"/>
            <a:ext cx="6309359" cy="657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时钟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72Mhz (HSE:8MHz*9)</a:t>
            </a:r>
          </a:p>
          <a:p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</a:rPr>
              <a:t>//CE 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</a:rPr>
              <a:t>使能端 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</a:rPr>
              <a:t>CSN </a:t>
            </a:r>
            <a:r>
              <a:rPr lang="en-US" altLang="zh-CN" sz="1600" dirty="0" err="1">
                <a:solidFill>
                  <a:schemeClr val="tx2">
                    <a:lumMod val="75000"/>
                  </a:schemeClr>
                </a:solidFill>
              </a:rPr>
              <a:t>spi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</a:rPr>
              <a:t>使能端 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</a:rPr>
              <a:t>IRQ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</a:rPr>
              <a:t>中断给信号量触发读寄存器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NRF24L01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: CE PB0 CSN PB1 IRQ PB2</a:t>
            </a:r>
          </a:p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SPI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:SCK PA5 PP;MOSI PA7 PP;MOSI PA6 INPUT;</a:t>
            </a:r>
          </a:p>
          <a:p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LED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LED1 PC13;LED2 PB4;LED3 PB4;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altLang="zh-CN" sz="1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zh-CN" altLang="en-US" sz="1800" b="1" dirty="0">
                <a:solidFill>
                  <a:schemeClr val="tx2">
                    <a:lumMod val="75000"/>
                  </a:schemeClr>
                </a:solidFill>
              </a:rPr>
              <a:t>任务</a:t>
            </a:r>
            <a:r>
              <a:rPr lang="en-US" altLang="zh-CN" sz="1800" b="1" dirty="0" err="1">
                <a:solidFill>
                  <a:schemeClr val="tx2">
                    <a:lumMod val="75000"/>
                  </a:schemeClr>
                </a:solidFill>
              </a:rPr>
              <a:t>StartDefaultTask</a:t>
            </a:r>
            <a:r>
              <a:rPr lang="zh-CN" altLang="en-US" sz="1800" b="1" dirty="0">
                <a:solidFill>
                  <a:schemeClr val="tx2">
                    <a:lumMod val="75000"/>
                  </a:schemeClr>
                </a:solidFill>
              </a:rPr>
              <a:t>及按键中断用到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KEY1 PB5 IRQ5-9;KEY2 PB6 IRQ5-9;KEY3 PB7 IRQ5_9;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中断中发送按键报文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Joystick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：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左按下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PB8 IRQ5-9;</a:t>
            </a:r>
          </a:p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右按下 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PB9 IRQ5-9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ADC: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PA0(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左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X ROLL) PA1(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左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Y THRUST)  PA2(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右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X YAW) PA3(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右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Y PITCH)</a:t>
            </a:r>
          </a:p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DMA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DMA1_Channel1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开始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ADC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转换</a:t>
            </a:r>
            <a:r>
              <a:rPr lang="en-US" altLang="zh-CN" sz="900" dirty="0" err="1">
                <a:solidFill>
                  <a:schemeClr val="tx2">
                    <a:lumMod val="75000"/>
                  </a:schemeClr>
                </a:solidFill>
              </a:rPr>
              <a:t>HAL_ADC_Start_DMA</a:t>
            </a:r>
            <a:r>
              <a:rPr lang="en-US" altLang="zh-CN" sz="900" dirty="0">
                <a:solidFill>
                  <a:schemeClr val="tx2">
                    <a:lumMod val="75000"/>
                  </a:schemeClr>
                </a:solidFill>
              </a:rPr>
              <a:t>(&amp;hadc1, (uint32_t*)&amp;</a:t>
            </a:r>
            <a:r>
              <a:rPr lang="en-US" altLang="zh-CN" sz="900" dirty="0" err="1">
                <a:solidFill>
                  <a:schemeClr val="tx2">
                    <a:lumMod val="75000"/>
                  </a:schemeClr>
                </a:solidFill>
              </a:rPr>
              <a:t>ADC_ConvertedValue</a:t>
            </a:r>
            <a:r>
              <a:rPr lang="en-US" altLang="zh-CN" sz="900" dirty="0">
                <a:solidFill>
                  <a:schemeClr val="tx2">
                    <a:lumMod val="75000"/>
                  </a:schemeClr>
                </a:solidFill>
              </a:rPr>
              <a:t>, NOFCHANEL);</a:t>
            </a:r>
          </a:p>
          <a:p>
            <a:endParaRPr lang="en-US" altLang="zh-CN" sz="9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IIC(OLED)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100khz 7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位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ID PB10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PB11</a:t>
            </a:r>
          </a:p>
          <a:p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UART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115200 TX PA9 PP;RX PA10 </a:t>
            </a:r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</a:rPr>
              <a:t>No_updown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硬件初始化</a:t>
            </a:r>
            <a:endParaRPr 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4F159D2-CE33-895F-7390-437B17AAA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508" y="477741"/>
            <a:ext cx="10783330" cy="566547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/>
              <a:t>HAL_Init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SystemClock_Config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MX_GPIO_Init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MX_DMA_Init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MX_ADC1_Init();</a:t>
            </a:r>
          </a:p>
          <a:p>
            <a:r>
              <a:rPr lang="en-US" altLang="zh-CN" dirty="0"/>
              <a:t>MX_I2C2_Init();</a:t>
            </a:r>
          </a:p>
          <a:p>
            <a:r>
              <a:rPr lang="en-US" altLang="zh-CN" dirty="0"/>
              <a:t>MX_SPI1_Init();</a:t>
            </a:r>
          </a:p>
          <a:p>
            <a:r>
              <a:rPr lang="en-US" altLang="zh-CN" dirty="0"/>
              <a:t>MX_USART1_UART_Init();</a:t>
            </a:r>
          </a:p>
          <a:p>
            <a:r>
              <a:rPr lang="en-US" altLang="zh-CN" dirty="0" err="1"/>
              <a:t>HardWare_Init</a:t>
            </a:r>
            <a:r>
              <a:rPr lang="en-US" altLang="zh-CN" dirty="0"/>
              <a:t>();</a:t>
            </a:r>
          </a:p>
          <a:p>
            <a:r>
              <a:rPr lang="en-US" altLang="zh-CN" sz="1200" dirty="0" err="1"/>
              <a:t>OLED_Init</a:t>
            </a:r>
            <a:r>
              <a:rPr lang="en-US" altLang="zh-CN" sz="1200" dirty="0"/>
              <a:t>();  </a:t>
            </a:r>
          </a:p>
          <a:p>
            <a:r>
              <a:rPr lang="en-US" altLang="zh-CN" sz="1200" dirty="0"/>
              <a:t>NRF24L01_Init();  //</a:t>
            </a:r>
            <a:r>
              <a:rPr lang="zh-CN" altLang="en-US" sz="1200" dirty="0"/>
              <a:t>检测识别、配置寄存器</a:t>
            </a:r>
            <a:endParaRPr lang="en-US" altLang="zh-CN" sz="1200" dirty="0"/>
          </a:p>
          <a:p>
            <a:r>
              <a:rPr lang="en-US" altLang="zh-CN" sz="1200" dirty="0" err="1"/>
              <a:t>joystickInit</a:t>
            </a:r>
            <a:r>
              <a:rPr lang="en-US" altLang="zh-CN" sz="1200" dirty="0"/>
              <a:t>(); //</a:t>
            </a:r>
            <a:r>
              <a:rPr lang="en-US" altLang="zh-CN" sz="1200" dirty="0" err="1"/>
              <a:t>HAL_ADC_Start_DMA</a:t>
            </a:r>
            <a:r>
              <a:rPr lang="en-US" altLang="zh-CN" sz="1200" dirty="0"/>
              <a:t>(&amp;hadc1, (uint32_t*)&amp;</a:t>
            </a:r>
            <a:r>
              <a:rPr lang="en-US" altLang="zh-CN" sz="1200" dirty="0" err="1"/>
              <a:t>ADC_ConvertedValue</a:t>
            </a:r>
            <a:r>
              <a:rPr lang="en-US" altLang="zh-CN" sz="1200" dirty="0"/>
              <a:t>, NOFCHANEL);</a:t>
            </a:r>
          </a:p>
          <a:p>
            <a:r>
              <a:rPr lang="en-US" altLang="zh-CN" sz="1200" dirty="0" err="1"/>
              <a:t>UI_Display</a:t>
            </a:r>
            <a:r>
              <a:rPr lang="en-US" altLang="zh-CN" sz="1200" dirty="0"/>
              <a:t>(); //</a:t>
            </a:r>
            <a:r>
              <a:rPr lang="zh-CN" altLang="en-US" sz="1200" dirty="0"/>
              <a:t>界面显示‘</a:t>
            </a:r>
            <a:r>
              <a:rPr lang="en-US" altLang="zh-CN" sz="1200" dirty="0"/>
              <a:t>ok</a:t>
            </a:r>
            <a:r>
              <a:rPr lang="zh-CN" altLang="en-US" sz="1200" dirty="0"/>
              <a:t>’</a:t>
            </a:r>
            <a:endParaRPr lang="en-US" altLang="zh-CN" sz="1200" dirty="0"/>
          </a:p>
          <a:p>
            <a:r>
              <a:rPr lang="en-US" altLang="zh-CN" dirty="0" err="1"/>
              <a:t>MX_FREERTOS_Init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osKernelStart</a:t>
            </a:r>
            <a:r>
              <a:rPr lang="en-US" altLang="zh-CN" dirty="0"/>
              <a:t>();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1597" y="4127155"/>
            <a:ext cx="5486400" cy="896791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通信报文</a:t>
            </a:r>
            <a:endParaRPr 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629EA95-FE18-2969-4911-A2A2FCF42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630214"/>
              </p:ext>
            </p:extLst>
          </p:nvPr>
        </p:nvGraphicFramePr>
        <p:xfrm>
          <a:off x="0" y="0"/>
          <a:ext cx="12192000" cy="42349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57583928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649458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09612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682000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54294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394537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205390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410549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35013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4858756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10453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89828031"/>
                    </a:ext>
                  </a:extLst>
                </a:gridCol>
              </a:tblGrid>
              <a:tr h="6288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uint8_t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[0]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uint8_t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[1]</a:t>
                      </a:r>
                      <a:endParaRPr lang="zh-CN" altLang="en-US" sz="1100" dirty="0"/>
                    </a:p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uint8_Kt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[2]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uint8_t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[3]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uint8_t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[4]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uint8_t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[5]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uint8_t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[6]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uint8_t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[7]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uint8_t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[8]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uint8_t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[9]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uint8_t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[10]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uint8_t </a:t>
                      </a:r>
                      <a:r>
                        <a:rPr lang="en-US" altLang="zh-CN" sz="1100" dirty="0" err="1"/>
                        <a:t>packetData</a:t>
                      </a:r>
                      <a:r>
                        <a:rPr lang="en-US" altLang="zh-CN" sz="1100" dirty="0"/>
                        <a:t>[11]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75761"/>
                  </a:ext>
                </a:extLst>
              </a:tr>
              <a:tr h="4514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0XA1</a:t>
                      </a:r>
                    </a:p>
                    <a:p>
                      <a:pPr algn="ctr"/>
                      <a:r>
                        <a:rPr lang="zh-CN" altLang="en-US" sz="1100" dirty="0"/>
                        <a:t>正常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(Joystick1_DIR&lt;&lt;4)|Joystick2_DIR)</a:t>
                      </a:r>
                    </a:p>
                    <a:p>
                      <a:pPr algn="ctr"/>
                      <a:r>
                        <a:rPr lang="en-US" altLang="zh-CN" sz="1100" dirty="0"/>
                        <a:t>//</a:t>
                      </a:r>
                      <a:r>
                        <a:rPr lang="zh-CN" altLang="en-US" sz="1100" dirty="0"/>
                        <a:t>两摇杆当前朝向</a:t>
                      </a:r>
                      <a:endParaRPr lang="en-US" altLang="zh-CN" sz="1100" dirty="0"/>
                    </a:p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Thrust_low_8bit</a:t>
                      </a:r>
                    </a:p>
                    <a:p>
                      <a:pPr algn="ctr"/>
                      <a:r>
                        <a:rPr lang="en-US" altLang="zh-CN" sz="1100" dirty="0"/>
                        <a:t>//</a:t>
                      </a:r>
                      <a:r>
                        <a:rPr lang="zh-CN" altLang="en-US" sz="1100" dirty="0"/>
                        <a:t>油门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Thrust_high_8bit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Roll_low_8bit</a:t>
                      </a:r>
                    </a:p>
                    <a:p>
                      <a:pPr algn="ctr"/>
                      <a:r>
                        <a:rPr lang="en-US" altLang="zh-CN" sz="1100" dirty="0"/>
                        <a:t>//</a:t>
                      </a:r>
                      <a:r>
                        <a:rPr lang="zh-CN" altLang="en-US" sz="1100" dirty="0"/>
                        <a:t>航偏角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Roll_low_8bit</a:t>
                      </a:r>
                      <a:endParaRPr lang="zh-CN" altLang="en-US" sz="1100" dirty="0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Pitch_low_hign_8bit</a:t>
                      </a:r>
                    </a:p>
                    <a:p>
                      <a:pPr algn="ctr"/>
                      <a:r>
                        <a:rPr lang="en-US" altLang="zh-CN" sz="1100" dirty="0"/>
                        <a:t>//</a:t>
                      </a:r>
                      <a:r>
                        <a:rPr lang="zh-CN" altLang="en-US" sz="1100" dirty="0"/>
                        <a:t>俯仰角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Pitch_high_hign_8bit</a:t>
                      </a:r>
                      <a:endParaRPr lang="zh-CN" altLang="en-US" sz="1100" dirty="0"/>
                    </a:p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Yaw_low_8bit</a:t>
                      </a:r>
                    </a:p>
                    <a:p>
                      <a:pPr algn="ctr"/>
                      <a:r>
                        <a:rPr lang="en-US" altLang="zh-CN" sz="1100" dirty="0"/>
                        <a:t>//</a:t>
                      </a:r>
                      <a:r>
                        <a:rPr lang="zh-CN" altLang="en-US" sz="1100" dirty="0"/>
                        <a:t>翻滚角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Yaw_high_8bit</a:t>
                      </a:r>
                      <a:endParaRPr lang="zh-CN" altLang="en-US" sz="1100" dirty="0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packetNum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发送次数（大于</a:t>
                      </a:r>
                      <a:r>
                        <a:rPr lang="en-US" altLang="zh-CN" sz="1100" dirty="0"/>
                        <a:t>200</a:t>
                      </a:r>
                      <a:r>
                        <a:rPr lang="zh-CN" altLang="en-US" sz="1100" dirty="0"/>
                        <a:t>置零）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0XA5</a:t>
                      </a:r>
                    </a:p>
                    <a:p>
                      <a:pPr algn="ctr"/>
                      <a:r>
                        <a:rPr lang="zh-CN" altLang="en-US" sz="1100" dirty="0"/>
                        <a:t>结束帧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543870"/>
                  </a:ext>
                </a:extLst>
              </a:tr>
              <a:tr h="4267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0XA2</a:t>
                      </a:r>
                      <a:endParaRPr lang="zh-CN" altLang="en-US" sz="1100" dirty="0"/>
                    </a:p>
                    <a:p>
                      <a:pPr algn="ctr"/>
                      <a:r>
                        <a:rPr lang="zh-CN" altLang="en-US" sz="1100" dirty="0"/>
                        <a:t>测试报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547426"/>
                  </a:ext>
                </a:extLst>
              </a:tr>
              <a:tr h="414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0XA3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队列取消息失败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80590"/>
                  </a:ext>
                </a:extLst>
              </a:tr>
              <a:tr h="414086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0XA8</a:t>
                      </a:r>
                      <a:endParaRPr lang="zh-CN" altLang="en-US" sz="1100" dirty="0"/>
                    </a:p>
                    <a:p>
                      <a:pPr algn="ctr"/>
                      <a:r>
                        <a:rPr lang="zh-CN" altLang="en-US" sz="1100" dirty="0"/>
                        <a:t>按键帧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0XB1</a:t>
                      </a:r>
                    </a:p>
                    <a:p>
                      <a:pPr algn="ctr"/>
                      <a:r>
                        <a:rPr lang="en-US" altLang="zh-CN" sz="1100" dirty="0"/>
                        <a:t>JOYSTICK_L</a:t>
                      </a:r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505707"/>
                  </a:ext>
                </a:extLst>
              </a:tr>
              <a:tr h="414086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0XB2</a:t>
                      </a:r>
                    </a:p>
                    <a:p>
                      <a:pPr algn="ctr"/>
                      <a:r>
                        <a:rPr lang="en-US" altLang="zh-CN" sz="1100" dirty="0"/>
                        <a:t>JOYSTICK_R</a:t>
                      </a:r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420515"/>
                  </a:ext>
                </a:extLst>
              </a:tr>
              <a:tr h="414086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0XB3</a:t>
                      </a:r>
                    </a:p>
                    <a:p>
                      <a:pPr algn="ctr"/>
                      <a:r>
                        <a:rPr lang="en-US" altLang="zh-CN" sz="1100" dirty="0"/>
                        <a:t>KEY1</a:t>
                      </a:r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44641"/>
                  </a:ext>
                </a:extLst>
              </a:tr>
              <a:tr h="414086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0XB3</a:t>
                      </a:r>
                    </a:p>
                    <a:p>
                      <a:pPr algn="ctr"/>
                      <a:r>
                        <a:rPr lang="en-US" altLang="zh-CN" sz="1100" dirty="0"/>
                        <a:t>KEY2</a:t>
                      </a:r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4919"/>
                  </a:ext>
                </a:extLst>
              </a:tr>
              <a:tr h="414086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0XB5</a:t>
                      </a:r>
                    </a:p>
                    <a:p>
                      <a:pPr algn="ctr"/>
                      <a:r>
                        <a:rPr lang="en-US" altLang="zh-CN" sz="1100" dirty="0"/>
                        <a:t>KEY3</a:t>
                      </a:r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043744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D8ABDC3-77E5-C2F8-0BE8-7E7B095C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4953"/>
            <a:ext cx="1518362" cy="119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142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3310375" cy="1865967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dirty="0"/>
              <a:t>RTOS</a:t>
            </a:r>
            <a:r>
              <a:rPr lang="zh-CN" altLang="en-US" dirty="0"/>
              <a:t>下</a:t>
            </a:r>
            <a:endParaRPr lang="zh-CN" dirty="0"/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9F16574-03F9-4068-6F61-DEB5AFC082FD}"/>
              </a:ext>
            </a:extLst>
          </p:cNvPr>
          <p:cNvSpPr txBox="1"/>
          <p:nvPr/>
        </p:nvSpPr>
        <p:spPr>
          <a:xfrm>
            <a:off x="159197" y="2357703"/>
            <a:ext cx="4020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tx2">
                    <a:lumMod val="75000"/>
                  </a:schemeClr>
                </a:solidFill>
              </a:rPr>
              <a:t>StartDefaultTask</a:t>
            </a:r>
            <a:r>
              <a:rPr lang="en-US" altLang="zh-CN" sz="3600" b="1" dirty="0">
                <a:solidFill>
                  <a:schemeClr val="tx2">
                    <a:lumMod val="75000"/>
                  </a:schemeClr>
                </a:solidFill>
              </a:rPr>
              <a:t>();</a:t>
            </a:r>
            <a:r>
              <a:rPr lang="zh-CN" altLang="en-US" sz="3600" b="1" dirty="0">
                <a:solidFill>
                  <a:schemeClr val="tx2">
                    <a:lumMod val="75000"/>
                  </a:schemeClr>
                </a:solidFill>
              </a:rPr>
              <a:t>①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4CF449-CAB4-1EDA-6568-83462E2437D5}"/>
              </a:ext>
            </a:extLst>
          </p:cNvPr>
          <p:cNvSpPr txBox="1"/>
          <p:nvPr/>
        </p:nvSpPr>
        <p:spPr>
          <a:xfrm>
            <a:off x="4029537" y="1035858"/>
            <a:ext cx="3291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tx2">
                    <a:lumMod val="75000"/>
                  </a:schemeClr>
                </a:solidFill>
              </a:rPr>
              <a:t>RadioLink</a:t>
            </a:r>
            <a:r>
              <a:rPr lang="en-US" altLang="zh-CN" sz="3600" b="1" dirty="0">
                <a:solidFill>
                  <a:schemeClr val="tx2">
                    <a:lumMod val="75000"/>
                  </a:schemeClr>
                </a:solidFill>
              </a:rPr>
              <a:t>();</a:t>
            </a:r>
          </a:p>
          <a:p>
            <a:pPr algn="ctr"/>
            <a:r>
              <a:rPr lang="zh-CN" altLang="en-US" sz="3600" b="1" dirty="0">
                <a:solidFill>
                  <a:schemeClr val="tx2">
                    <a:lumMod val="75000"/>
                  </a:schemeClr>
                </a:solidFill>
              </a:rPr>
              <a:t>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D043D4-B8E2-E8FA-33ED-A7DD11AF31FA}"/>
              </a:ext>
            </a:extLst>
          </p:cNvPr>
          <p:cNvSpPr txBox="1"/>
          <p:nvPr/>
        </p:nvSpPr>
        <p:spPr>
          <a:xfrm>
            <a:off x="7320554" y="2036251"/>
            <a:ext cx="3833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tx2">
                    <a:lumMod val="75000"/>
                  </a:schemeClr>
                </a:solidFill>
              </a:rPr>
              <a:t>CommanderSend</a:t>
            </a:r>
            <a:r>
              <a:rPr lang="en-US" altLang="zh-CN" sz="3600" b="1" dirty="0">
                <a:solidFill>
                  <a:schemeClr val="tx2">
                    <a:lumMod val="75000"/>
                  </a:schemeClr>
                </a:solidFill>
              </a:rPr>
              <a:t>();</a:t>
            </a:r>
          </a:p>
          <a:p>
            <a:pPr algn="ctr"/>
            <a:r>
              <a:rPr lang="zh-CN" altLang="en-US" sz="3600" b="1" dirty="0">
                <a:solidFill>
                  <a:schemeClr val="tx2">
                    <a:lumMod val="75000"/>
                  </a:schemeClr>
                </a:solidFill>
              </a:rPr>
              <a:t>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F16574-03F9-4068-6F61-DEB5AFC082FD}"/>
              </a:ext>
            </a:extLst>
          </p:cNvPr>
          <p:cNvSpPr txBox="1"/>
          <p:nvPr/>
        </p:nvSpPr>
        <p:spPr>
          <a:xfrm>
            <a:off x="1575269" y="3328913"/>
            <a:ext cx="2767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tx2">
                    <a:lumMod val="75000"/>
                  </a:schemeClr>
                </a:solidFill>
              </a:rPr>
              <a:t>txQueue</a:t>
            </a:r>
            <a:endParaRPr lang="en-US" altLang="zh-CN" sz="36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zh-CN" altLang="en-US" sz="3600" b="1" dirty="0">
                <a:solidFill>
                  <a:schemeClr val="tx2">
                    <a:lumMod val="75000"/>
                  </a:schemeClr>
                </a:solidFill>
              </a:rPr>
              <a:t>（消息队列）</a:t>
            </a:r>
            <a:endParaRPr lang="en-US" altLang="zh-CN" sz="36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altLang="zh-CN" b="1" dirty="0" err="1">
                <a:solidFill>
                  <a:schemeClr val="tx2">
                    <a:lumMod val="75000"/>
                  </a:schemeClr>
                </a:solidFill>
              </a:rPr>
              <a:t>Msg_count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 10</a:t>
            </a:r>
          </a:p>
          <a:p>
            <a:pPr algn="ctr"/>
            <a:r>
              <a:rPr lang="en-US" altLang="zh-CN" b="1" dirty="0" err="1">
                <a:solidFill>
                  <a:schemeClr val="tx2">
                    <a:lumMod val="75000"/>
                  </a:schemeClr>
                </a:solidFill>
              </a:rPr>
              <a:t>Msg_size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 12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字节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4CF449-CAB4-1EDA-6568-83462E2437D5}"/>
              </a:ext>
            </a:extLst>
          </p:cNvPr>
          <p:cNvSpPr txBox="1"/>
          <p:nvPr/>
        </p:nvSpPr>
        <p:spPr>
          <a:xfrm>
            <a:off x="4549344" y="3236580"/>
            <a:ext cx="36625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tx2">
                    <a:lumMod val="75000"/>
                  </a:schemeClr>
                </a:solidFill>
              </a:rPr>
              <a:t>nrfIT</a:t>
            </a:r>
            <a:endParaRPr lang="en-US" altLang="zh-CN" sz="36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zh-CN" altLang="en-US" sz="3600" b="1" dirty="0">
                <a:solidFill>
                  <a:schemeClr val="tx2">
                    <a:lumMod val="75000"/>
                  </a:schemeClr>
                </a:solidFill>
              </a:rPr>
              <a:t>（二进制信号量）</a:t>
            </a:r>
            <a:endParaRPr lang="en-US" altLang="zh-CN" sz="36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</a:rPr>
              <a:t>Max_count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1</a:t>
            </a:r>
          </a:p>
          <a:p>
            <a:pPr algn="ctr"/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</a:rPr>
              <a:t>Initial_count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1</a:t>
            </a:r>
          </a:p>
          <a:p>
            <a:pPr algn="ctr"/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</a:rPr>
              <a:t>检查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</a:rPr>
              <a:t>NRF24L01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</a:rPr>
              <a:t>发送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</a:rPr>
              <a:t>接收状态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D043D4-B8E2-E8FA-33ED-A7DD11AF31FA}"/>
              </a:ext>
            </a:extLst>
          </p:cNvPr>
          <p:cNvSpPr txBox="1"/>
          <p:nvPr/>
        </p:nvSpPr>
        <p:spPr>
          <a:xfrm>
            <a:off x="8277794" y="3328913"/>
            <a:ext cx="3662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tx2">
                    <a:lumMod val="75000"/>
                  </a:schemeClr>
                </a:solidFill>
              </a:rPr>
              <a:t>REM_StatusFlag</a:t>
            </a:r>
            <a:endParaRPr lang="en-US" altLang="zh-CN" sz="36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zh-CN" altLang="en-US" sz="3600" b="1" dirty="0">
                <a:solidFill>
                  <a:schemeClr val="tx2">
                    <a:lumMod val="75000"/>
                  </a:schemeClr>
                </a:solidFill>
              </a:rPr>
              <a:t>（事件组）</a:t>
            </a:r>
            <a:endParaRPr lang="en-US" altLang="zh-CN" sz="36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</a:rPr>
              <a:t>#define configUSE_16_BIT_TICKS       0</a:t>
            </a:r>
          </a:p>
          <a:p>
            <a:pPr algn="ctr"/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</a:rPr>
              <a:t>32bit low24bit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</a:rPr>
              <a:t>可用</a:t>
            </a:r>
            <a:endParaRPr lang="en-US" altLang="zh-CN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8953"/>
            <a:ext cx="4060018" cy="647729"/>
          </a:xfrm>
        </p:spPr>
        <p:txBody>
          <a:bodyPr rtlCol="0">
            <a:normAutofit fontScale="90000"/>
          </a:bodyPr>
          <a:lstStyle>
            <a:defPPr>
              <a:defRPr lang="zh-CN"/>
            </a:defPPr>
          </a:lstStyle>
          <a:p>
            <a:pPr algn="ctr" rtl="0"/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</a:rPr>
              <a:t>StartDefaultTask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  <a:t>();</a:t>
            </a:r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①</a:t>
            </a:r>
            <a:endParaRPr lang="zh-CN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1" name="任意多边形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22" name="任意多边形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>
                <a:latin typeface="Microsoft YaHei UI" panose="020B0503020204020204" pitchFamily="34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23CD727-16D4-8F0F-2B44-2ABAA407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07" y="1866682"/>
            <a:ext cx="5096586" cy="312463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180C4D2-1043-0E79-33B7-0D4E87408CAA}"/>
              </a:ext>
            </a:extLst>
          </p:cNvPr>
          <p:cNvSpPr txBox="1"/>
          <p:nvPr/>
        </p:nvSpPr>
        <p:spPr>
          <a:xfrm>
            <a:off x="6912528" y="2550253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检测连接后往下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03F26C-9F39-64EE-D964-9AC8AA8E8FDF}"/>
              </a:ext>
            </a:extLst>
          </p:cNvPr>
          <p:cNvSpPr txBox="1"/>
          <p:nvPr/>
        </p:nvSpPr>
        <p:spPr>
          <a:xfrm>
            <a:off x="6912527" y="4162337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检测</a:t>
            </a:r>
            <a:r>
              <a:rPr lang="en-US" altLang="zh-CN" dirty="0">
                <a:solidFill>
                  <a:schemeClr val="bg1"/>
                </a:solidFill>
              </a:rPr>
              <a:t>flag</a:t>
            </a:r>
            <a:r>
              <a:rPr lang="zh-CN" altLang="en-US" dirty="0">
                <a:solidFill>
                  <a:schemeClr val="bg1"/>
                </a:solidFill>
              </a:rPr>
              <a:t>正常后往下</a:t>
            </a:r>
          </a:p>
        </p:txBody>
      </p:sp>
    </p:spTree>
    <p:extLst>
      <p:ext uri="{BB962C8B-B14F-4D97-AF65-F5344CB8AC3E}">
        <p14:creationId xmlns:p14="http://schemas.microsoft.com/office/powerpoint/2010/main" val="179840928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543004"/>
            <a:ext cx="3801484" cy="454671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2000" dirty="0" err="1"/>
              <a:t>Management_Prepare</a:t>
            </a:r>
            <a:r>
              <a:rPr lang="en-US" altLang="zh-CN" sz="2000" dirty="0"/>
              <a:t>();</a:t>
            </a:r>
            <a:endParaRPr lang="zh-CN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21061" y="891360"/>
            <a:ext cx="5987299" cy="507528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1600" dirty="0"/>
              <a:t>void </a:t>
            </a:r>
            <a:r>
              <a:rPr lang="en-US" altLang="zh-CN" sz="1600" dirty="0" err="1"/>
              <a:t>Management_Prepare</a:t>
            </a:r>
            <a:r>
              <a:rPr lang="en-US" altLang="zh-CN" sz="1600" dirty="0"/>
              <a:t>(void)</a:t>
            </a:r>
          </a:p>
          <a:p>
            <a:pPr rtl="0"/>
            <a:r>
              <a:rPr lang="en-US" altLang="zh-CN" sz="1600" dirty="0"/>
              <a:t>{	</a:t>
            </a:r>
          </a:p>
          <a:p>
            <a:pPr rtl="0"/>
            <a:r>
              <a:rPr lang="en-US" altLang="zh-CN" sz="1600" dirty="0"/>
              <a:t>	</a:t>
            </a:r>
            <a:r>
              <a:rPr lang="en-US" altLang="zh-CN" sz="1600" dirty="0" err="1"/>
              <a:t>osThreadSuspend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RadiolinkHandle</a:t>
            </a:r>
            <a:r>
              <a:rPr lang="en-US" altLang="zh-CN" sz="1600" dirty="0"/>
              <a:t>);	</a:t>
            </a:r>
          </a:p>
          <a:p>
            <a:pPr rtl="0"/>
            <a:r>
              <a:rPr lang="en-US" altLang="zh-CN" sz="1600" dirty="0"/>
              <a:t>	</a:t>
            </a:r>
            <a:r>
              <a:rPr lang="en-US" altLang="zh-CN" sz="1600" dirty="0" err="1"/>
              <a:t>osThreadSuspend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CommandersendHandle</a:t>
            </a:r>
            <a:r>
              <a:rPr lang="en-US" altLang="zh-CN" sz="1600" dirty="0"/>
              <a:t>);		</a:t>
            </a:r>
          </a:p>
          <a:p>
            <a:pPr rtl="0"/>
            <a:r>
              <a:rPr lang="en-US" altLang="zh-CN" sz="1600" dirty="0"/>
              <a:t>	</a:t>
            </a:r>
            <a:r>
              <a:rPr lang="en-US" altLang="zh-CN" sz="1600" dirty="0" err="1"/>
              <a:t>radiolinkInit</a:t>
            </a:r>
            <a:r>
              <a:rPr lang="en-US" altLang="zh-CN" sz="1600" dirty="0"/>
              <a:t>();//</a:t>
            </a:r>
            <a:r>
              <a:rPr lang="zh-CN" altLang="en-US" sz="1600" dirty="0"/>
              <a:t>挂起任务②③，检测连接</a:t>
            </a:r>
            <a:r>
              <a:rPr lang="en-US" altLang="zh-CN" sz="1600" dirty="0"/>
              <a:t>		</a:t>
            </a:r>
          </a:p>
          <a:p>
            <a:pPr rtl="0"/>
            <a:r>
              <a:rPr lang="en-US" altLang="zh-CN" sz="1600" dirty="0"/>
              <a:t>	</a:t>
            </a:r>
            <a:r>
              <a:rPr lang="en-US" altLang="zh-CN" sz="1600" dirty="0" err="1"/>
              <a:t>OLED_ShowString</a:t>
            </a:r>
            <a:r>
              <a:rPr lang="en-US" altLang="zh-CN" sz="1600" dirty="0"/>
              <a:t>(0,0,"Prepare well",8);		</a:t>
            </a:r>
          </a:p>
          <a:p>
            <a:pPr rtl="0"/>
            <a:r>
              <a:rPr lang="en-US" altLang="zh-CN" sz="1600" dirty="0"/>
              <a:t>	</a:t>
            </a:r>
            <a:r>
              <a:rPr lang="en-US" altLang="zh-CN" sz="1600" dirty="0" err="1"/>
              <a:t>osThreadResume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RadiolinkHandle</a:t>
            </a:r>
            <a:r>
              <a:rPr lang="en-US" altLang="zh-CN" sz="1600" dirty="0"/>
              <a:t>);	</a:t>
            </a:r>
          </a:p>
          <a:p>
            <a:pPr rtl="0"/>
            <a:r>
              <a:rPr lang="en-US" altLang="zh-CN" sz="1600" dirty="0"/>
              <a:t>	</a:t>
            </a:r>
            <a:r>
              <a:rPr lang="en-US" altLang="zh-CN" sz="1600" dirty="0" err="1"/>
              <a:t>osThreadResume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CommandersendHandle</a:t>
            </a:r>
            <a:r>
              <a:rPr lang="en-US" altLang="zh-CN" sz="1600" dirty="0"/>
              <a:t>);	</a:t>
            </a:r>
          </a:p>
          <a:p>
            <a:pPr rtl="0"/>
            <a:r>
              <a:rPr lang="en-US" altLang="zh-CN" sz="1600" dirty="0"/>
              <a:t>}</a:t>
            </a:r>
            <a:endParaRPr 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4A0916-153C-CDC6-6609-E9BCDEC4E003}"/>
              </a:ext>
            </a:extLst>
          </p:cNvPr>
          <p:cNvSpPr txBox="1"/>
          <p:nvPr/>
        </p:nvSpPr>
        <p:spPr>
          <a:xfrm>
            <a:off x="0" y="4057233"/>
            <a:ext cx="39129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/*</a:t>
            </a:r>
            <a:r>
              <a:rPr lang="zh-CN" altLang="en-US" sz="1600" dirty="0">
                <a:solidFill>
                  <a:schemeClr val="bg1"/>
                </a:solidFill>
              </a:rPr>
              <a:t>无线连接初始化*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void </a:t>
            </a:r>
            <a:r>
              <a:rPr lang="en-US" altLang="zh-CN" sz="1600" dirty="0" err="1">
                <a:solidFill>
                  <a:schemeClr val="bg1"/>
                </a:solidFill>
              </a:rPr>
              <a:t>radiolinkInit</a:t>
            </a:r>
            <a:r>
              <a:rPr lang="en-US" altLang="zh-CN" sz="1600" dirty="0">
                <a:solidFill>
                  <a:schemeClr val="bg1"/>
                </a:solidFill>
              </a:rPr>
              <a:t>(void)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{		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while(</a:t>
            </a:r>
            <a:r>
              <a:rPr lang="en-US" altLang="zh-CN" sz="1600" dirty="0" err="1">
                <a:solidFill>
                  <a:schemeClr val="bg1"/>
                </a:solidFill>
              </a:rPr>
              <a:t>SendTestSignal</a:t>
            </a:r>
            <a:r>
              <a:rPr lang="en-US" altLang="zh-CN" sz="1600" dirty="0">
                <a:solidFill>
                  <a:schemeClr val="bg1"/>
                </a:solidFill>
              </a:rPr>
              <a:t>());		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NRF24L01_RX_Mode();		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while(</a:t>
            </a:r>
            <a:r>
              <a:rPr lang="en-US" altLang="zh-CN" sz="1600" dirty="0" err="1">
                <a:solidFill>
                  <a:schemeClr val="bg1"/>
                </a:solidFill>
              </a:rPr>
              <a:t>WaitResultofTest</a:t>
            </a:r>
            <a:r>
              <a:rPr lang="en-US" altLang="zh-CN" sz="1600" dirty="0">
                <a:solidFill>
                  <a:schemeClr val="bg1"/>
                </a:solidFill>
              </a:rPr>
              <a:t>());		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NRF24L01_TX_Mode();	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}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箭头: 直角上 7">
            <a:extLst>
              <a:ext uri="{FF2B5EF4-FFF2-40B4-BE49-F238E27FC236}">
                <a16:creationId xmlns:a16="http://schemas.microsoft.com/office/drawing/2014/main" id="{63826B36-2A38-60FD-8658-2A26203F3DA9}"/>
              </a:ext>
            </a:extLst>
          </p:cNvPr>
          <p:cNvSpPr/>
          <p:nvPr/>
        </p:nvSpPr>
        <p:spPr>
          <a:xfrm rot="10800000">
            <a:off x="1098488" y="2974328"/>
            <a:ext cx="4986513" cy="90569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6877AF-BCE8-CC9B-43EE-41DCE4451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491" y="0"/>
            <a:ext cx="5083508" cy="20443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3D3095-31BE-1C8E-BCE4-8C737F7BC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707" y="2978297"/>
            <a:ext cx="5247514" cy="38797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A6E1EB-AEC1-688A-BD8B-EC50DC46C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917245" cy="6013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6432A6-55FE-1D59-40F0-B9C3A15B4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55" r="-1"/>
          <a:stretch/>
        </p:blipFill>
        <p:spPr>
          <a:xfrm>
            <a:off x="1" y="580227"/>
            <a:ext cx="5321060" cy="96277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7AEE63E-924C-35A4-30DD-424181E1F825}"/>
              </a:ext>
            </a:extLst>
          </p:cNvPr>
          <p:cNvSpPr txBox="1"/>
          <p:nvPr/>
        </p:nvSpPr>
        <p:spPr>
          <a:xfrm>
            <a:off x="3104794" y="481420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仅当返回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时往下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855D19-CCE7-C0DF-0534-036329968A72}"/>
              </a:ext>
            </a:extLst>
          </p:cNvPr>
          <p:cNvSpPr txBox="1"/>
          <p:nvPr/>
        </p:nvSpPr>
        <p:spPr>
          <a:xfrm>
            <a:off x="3099597" y="6209585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仅当返回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时往下</a:t>
            </a: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定义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0_TF78853419_Win32.potx" id="{5D2DC102-ACE5-4B12-93A7-1D448F11D1C9}" vid="{6D1E3C48-13E8-4D63-89AC-106DBDAEE8D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{8F1DD748-40B8-4FDD-9E25-B04A2BA1ABDE}tf78853419_win32</Template>
  <TotalTime>512</TotalTime>
  <Words>1629</Words>
  <Application>Microsoft Office PowerPoint</Application>
  <PresentationFormat>宽屏</PresentationFormat>
  <Paragraphs>309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Microsoft YaHei UI</vt:lpstr>
      <vt:lpstr>Arial</vt:lpstr>
      <vt:lpstr>Franklin Gothic Book</vt:lpstr>
      <vt:lpstr>自定义</vt:lpstr>
      <vt:lpstr>基于STM32F407的简单无人机及遥控设备</vt:lpstr>
      <vt:lpstr>内容</vt:lpstr>
      <vt:lpstr>基于STM32F103的遥控设备</vt:lpstr>
      <vt:lpstr>资源配置</vt:lpstr>
      <vt:lpstr>硬件初始化</vt:lpstr>
      <vt:lpstr>通信报文</vt:lpstr>
      <vt:lpstr>RTOS下</vt:lpstr>
      <vt:lpstr>StartDefaultTask();①</vt:lpstr>
      <vt:lpstr>Management_Prepare();</vt:lpstr>
      <vt:lpstr>Task_Management();</vt:lpstr>
      <vt:lpstr>RadioLink(); ②</vt:lpstr>
      <vt:lpstr>radiolinkTask();</vt:lpstr>
      <vt:lpstr>CommanderSend();</vt:lpstr>
      <vt:lpstr>commanderTask();</vt:lpstr>
      <vt:lpstr>getJoystick1Dir(uint8_t mode);</vt:lpstr>
      <vt:lpstr>Packdata(uint8_t PACK_START,uint8_t PACK_ADDITION)();</vt:lpstr>
      <vt:lpstr>radiolinkSendPacketBlocking(const uint8_t *p);</vt:lpstr>
      <vt:lpstr>HAL_GPIO_EXTI_Callback(uint16_t GPIO_Pin);</vt:lpstr>
      <vt:lpstr>基于STM32F407的无人机设备</vt:lpstr>
      <vt:lpstr>资源配置</vt:lpstr>
      <vt:lpstr>硬件初始化</vt:lpstr>
      <vt:lpstr>NRF24L01_Init();</vt:lpstr>
      <vt:lpstr>PID_Init();</vt:lpstr>
      <vt:lpstr>Rtos下</vt:lpstr>
      <vt:lpstr>uint32_t flag</vt:lpstr>
      <vt:lpstr>StartDefaultTask(); ①</vt:lpstr>
      <vt:lpstr>Aircraft_Task_Manage();</vt:lpstr>
      <vt:lpstr>linkTask(); ②</vt:lpstr>
      <vt:lpstr>Link2Remote_Init();</vt:lpstr>
      <vt:lpstr>radiolinkTask();</vt:lpstr>
      <vt:lpstr>controlTask(); ③</vt:lpstr>
      <vt:lpstr>AirCraft_Control_Task();</vt:lpstr>
      <vt:lpstr>Remote_Data_Process();</vt:lpstr>
      <vt:lpstr>串级PID控制</vt:lpstr>
      <vt:lpstr>动力分配</vt:lpstr>
      <vt:lpstr>PID_Process(PID* sptr,float Target,float Measure)</vt:lpstr>
      <vt:lpstr>PCB</vt:lpstr>
      <vt:lpstr>PowerPoint 演示文稿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罗 葵</dc:creator>
  <cp:lastModifiedBy>罗 葵</cp:lastModifiedBy>
  <cp:revision>28</cp:revision>
  <dcterms:created xsi:type="dcterms:W3CDTF">2024-09-08T01:46:21Z</dcterms:created>
  <dcterms:modified xsi:type="dcterms:W3CDTF">2024-09-08T10:18:57Z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